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02"/>
  </p:notesMasterIdLst>
  <p:sldIdLst>
    <p:sldId id="256" r:id="rId2"/>
    <p:sldId id="323" r:id="rId3"/>
    <p:sldId id="322" r:id="rId4"/>
    <p:sldId id="406" r:id="rId5"/>
    <p:sldId id="285" r:id="rId6"/>
    <p:sldId id="335" r:id="rId7"/>
    <p:sldId id="336" r:id="rId8"/>
    <p:sldId id="328" r:id="rId9"/>
    <p:sldId id="445" r:id="rId10"/>
    <p:sldId id="360" r:id="rId11"/>
    <p:sldId id="330" r:id="rId12"/>
    <p:sldId id="444" r:id="rId13"/>
    <p:sldId id="446" r:id="rId14"/>
    <p:sldId id="362" r:id="rId15"/>
    <p:sldId id="338" r:id="rId16"/>
    <p:sldId id="447" r:id="rId17"/>
    <p:sldId id="448" r:id="rId18"/>
    <p:sldId id="451" r:id="rId19"/>
    <p:sldId id="331" r:id="rId20"/>
    <p:sldId id="332" r:id="rId21"/>
    <p:sldId id="333" r:id="rId22"/>
    <p:sldId id="363" r:id="rId23"/>
    <p:sldId id="455" r:id="rId24"/>
    <p:sldId id="467" r:id="rId25"/>
    <p:sldId id="449" r:id="rId26"/>
    <p:sldId id="462" r:id="rId27"/>
    <p:sldId id="459" r:id="rId28"/>
    <p:sldId id="463" r:id="rId29"/>
    <p:sldId id="460" r:id="rId30"/>
    <p:sldId id="464" r:id="rId31"/>
    <p:sldId id="452" r:id="rId32"/>
    <p:sldId id="453" r:id="rId33"/>
    <p:sldId id="458" r:id="rId34"/>
    <p:sldId id="461" r:id="rId35"/>
    <p:sldId id="454" r:id="rId36"/>
    <p:sldId id="334" r:id="rId37"/>
    <p:sldId id="365" r:id="rId38"/>
    <p:sldId id="450" r:id="rId39"/>
    <p:sldId id="465" r:id="rId40"/>
    <p:sldId id="466" r:id="rId41"/>
    <p:sldId id="340" r:id="rId42"/>
    <p:sldId id="357" r:id="rId43"/>
    <p:sldId id="358" r:id="rId44"/>
    <p:sldId id="341" r:id="rId45"/>
    <p:sldId id="407" r:id="rId46"/>
    <p:sldId id="325" r:id="rId47"/>
    <p:sldId id="346" r:id="rId48"/>
    <p:sldId id="347" r:id="rId49"/>
    <p:sldId id="353" r:id="rId50"/>
    <p:sldId id="383" r:id="rId51"/>
    <p:sldId id="384" r:id="rId52"/>
    <p:sldId id="355" r:id="rId53"/>
    <p:sldId id="387" r:id="rId54"/>
    <p:sldId id="385" r:id="rId55"/>
    <p:sldId id="386" r:id="rId56"/>
    <p:sldId id="348" r:id="rId57"/>
    <p:sldId id="367" r:id="rId58"/>
    <p:sldId id="391" r:id="rId59"/>
    <p:sldId id="369" r:id="rId60"/>
    <p:sldId id="389" r:id="rId61"/>
    <p:sldId id="349" r:id="rId62"/>
    <p:sldId id="408" r:id="rId63"/>
    <p:sldId id="403" r:id="rId64"/>
    <p:sldId id="404" r:id="rId65"/>
    <p:sldId id="405" r:id="rId66"/>
    <p:sldId id="420" r:id="rId67"/>
    <p:sldId id="421" r:id="rId68"/>
    <p:sldId id="417" r:id="rId69"/>
    <p:sldId id="438" r:id="rId70"/>
    <p:sldId id="439" r:id="rId71"/>
    <p:sldId id="437" r:id="rId72"/>
    <p:sldId id="440" r:id="rId73"/>
    <p:sldId id="443" r:id="rId74"/>
    <p:sldId id="401" r:id="rId75"/>
    <p:sldId id="441" r:id="rId76"/>
    <p:sldId id="402" r:id="rId77"/>
    <p:sldId id="326" r:id="rId78"/>
    <p:sldId id="372" r:id="rId79"/>
    <p:sldId id="371" r:id="rId80"/>
    <p:sldId id="393" r:id="rId81"/>
    <p:sldId id="374" r:id="rId82"/>
    <p:sldId id="394" r:id="rId83"/>
    <p:sldId id="375" r:id="rId84"/>
    <p:sldId id="376" r:id="rId85"/>
    <p:sldId id="377" r:id="rId86"/>
    <p:sldId id="395" r:id="rId87"/>
    <p:sldId id="351" r:id="rId88"/>
    <p:sldId id="397" r:id="rId89"/>
    <p:sldId id="327" r:id="rId90"/>
    <p:sldId id="378" r:id="rId91"/>
    <p:sldId id="379" r:id="rId92"/>
    <p:sldId id="380" r:id="rId93"/>
    <p:sldId id="381" r:id="rId94"/>
    <p:sldId id="382" r:id="rId95"/>
    <p:sldId id="320" r:id="rId96"/>
    <p:sldId id="312" r:id="rId97"/>
    <p:sldId id="435" r:id="rId98"/>
    <p:sldId id="356" r:id="rId99"/>
    <p:sldId id="399" r:id="rId100"/>
    <p:sldId id="280" r:id="rId10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2B35C43-546A-462E-967B-E1F87B359DBA}">
  <a:tblStyle styleId="{22B35C43-546A-462E-967B-E1F87B359DBA}" styleName="Table_0"/>
  <a:tblStyle styleId="{F3C604F9-665A-44B6-A730-122D25FFAF41}" styleName="Table_1"/>
  <a:tblStyle styleId="{A576A42E-B694-4739-846A-F8E84F884070}" styleName="Table_2"/>
  <a:tblStyle styleId="{8C0D2168-716C-4EFD-BCD3-06868AB65B7A}" styleName="Table_3"/>
  <a:tblStyle styleId="{69BE0273-2B43-4B11-A409-BFC322B87E90}" styleName="Table_4"/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8" autoAdjust="0"/>
    <p:restoredTop sz="94664" autoAdjust="0"/>
  </p:normalViewPr>
  <p:slideViewPr>
    <p:cSldViewPr>
      <p:cViewPr>
        <p:scale>
          <a:sx n="100" d="100"/>
          <a:sy n="100" d="100"/>
        </p:scale>
        <p:origin x="-2316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37F20E-ED7A-453F-91AB-93945CE21E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3522A7-5CB1-41FB-8C3B-FF914285D4B1}">
      <dgm:prSet phldrT="[Text]"/>
      <dgm:spPr/>
      <dgm:t>
        <a:bodyPr/>
        <a:lstStyle/>
        <a:p>
          <a:r>
            <a:rPr lang="en-US" dirty="0" smtClean="0"/>
            <a:t>1) Major Gaming Companies</a:t>
          </a:r>
          <a:endParaRPr lang="en-US" dirty="0"/>
        </a:p>
      </dgm:t>
    </dgm:pt>
    <dgm:pt modelId="{32A7E78F-5ABE-4E46-809C-79270FFC7F7A}" type="parTrans" cxnId="{0869BD54-44DB-4738-BE04-DCD357F50A4E}">
      <dgm:prSet/>
      <dgm:spPr/>
      <dgm:t>
        <a:bodyPr/>
        <a:lstStyle/>
        <a:p>
          <a:endParaRPr lang="en-US"/>
        </a:p>
      </dgm:t>
    </dgm:pt>
    <dgm:pt modelId="{6CC7AF12-2EE5-4130-9CAE-4FE0E8969B11}" type="sibTrans" cxnId="{0869BD54-44DB-4738-BE04-DCD357F50A4E}">
      <dgm:prSet/>
      <dgm:spPr/>
      <dgm:t>
        <a:bodyPr/>
        <a:lstStyle/>
        <a:p>
          <a:endParaRPr lang="en-US"/>
        </a:p>
      </dgm:t>
    </dgm:pt>
    <dgm:pt modelId="{31233E01-8A31-4EC1-9F1C-B855941DE708}">
      <dgm:prSet phldrT="[Text]"/>
      <dgm:spPr/>
      <dgm:t>
        <a:bodyPr/>
        <a:lstStyle/>
        <a:p>
          <a:r>
            <a:rPr lang="en-US" dirty="0" smtClean="0"/>
            <a:t>2) Top Grossing Games</a:t>
          </a:r>
          <a:endParaRPr lang="en-US" dirty="0"/>
        </a:p>
      </dgm:t>
    </dgm:pt>
    <dgm:pt modelId="{4014997D-3608-4001-AC30-67504B5C90F8}" type="parTrans" cxnId="{2CC5BF4C-47D9-46F2-A699-7159D593E666}">
      <dgm:prSet/>
      <dgm:spPr/>
      <dgm:t>
        <a:bodyPr/>
        <a:lstStyle/>
        <a:p>
          <a:endParaRPr lang="en-US"/>
        </a:p>
      </dgm:t>
    </dgm:pt>
    <dgm:pt modelId="{979F6194-F7DB-42BE-8830-605C2A0873FA}" type="sibTrans" cxnId="{2CC5BF4C-47D9-46F2-A699-7159D593E666}">
      <dgm:prSet/>
      <dgm:spPr/>
      <dgm:t>
        <a:bodyPr/>
        <a:lstStyle/>
        <a:p>
          <a:endParaRPr lang="en-US"/>
        </a:p>
      </dgm:t>
    </dgm:pt>
    <dgm:pt modelId="{08D08913-9E8B-4665-B29B-9934E15CEFB9}">
      <dgm:prSet/>
      <dgm:spPr/>
      <dgm:t>
        <a:bodyPr/>
        <a:lstStyle/>
        <a:p>
          <a:r>
            <a:rPr lang="en-US" dirty="0" smtClean="0"/>
            <a:t>3) Top Free Games</a:t>
          </a:r>
        </a:p>
      </dgm:t>
    </dgm:pt>
    <dgm:pt modelId="{E4846EC1-DC16-42A0-B781-C4CDFDCAEA14}" type="parTrans" cxnId="{58884579-2531-419D-80DB-125142999E42}">
      <dgm:prSet/>
      <dgm:spPr/>
      <dgm:t>
        <a:bodyPr/>
        <a:lstStyle/>
        <a:p>
          <a:endParaRPr lang="en-US"/>
        </a:p>
      </dgm:t>
    </dgm:pt>
    <dgm:pt modelId="{82ED2AD9-6A0D-4DCA-BC96-051494ABFEB2}" type="sibTrans" cxnId="{58884579-2531-419D-80DB-125142999E42}">
      <dgm:prSet/>
      <dgm:spPr/>
      <dgm:t>
        <a:bodyPr/>
        <a:lstStyle/>
        <a:p>
          <a:endParaRPr lang="en-US"/>
        </a:p>
      </dgm:t>
    </dgm:pt>
    <dgm:pt modelId="{84F9E3FA-CC0C-4B32-98D6-286E9108283D}" type="pres">
      <dgm:prSet presAssocID="{9737F20E-ED7A-453F-91AB-93945CE21E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8583EE-B37A-4A0A-86BA-E521CD7A49C4}" type="pres">
      <dgm:prSet presAssocID="{7B3522A7-5CB1-41FB-8C3B-FF914285D4B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CEC6A-42A6-4F1C-985D-981DED254ED2}" type="pres">
      <dgm:prSet presAssocID="{6CC7AF12-2EE5-4130-9CAE-4FE0E8969B11}" presName="spacer" presStyleCnt="0"/>
      <dgm:spPr/>
    </dgm:pt>
    <dgm:pt modelId="{0ECD666C-6615-4E58-B480-4ED1073AC285}" type="pres">
      <dgm:prSet presAssocID="{31233E01-8A31-4EC1-9F1C-B855941DE70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465E44-8783-4EB1-8343-43CB3E3606E1}" type="pres">
      <dgm:prSet presAssocID="{979F6194-F7DB-42BE-8830-605C2A0873FA}" presName="spacer" presStyleCnt="0"/>
      <dgm:spPr/>
    </dgm:pt>
    <dgm:pt modelId="{A9C9AF0B-EEE9-43A5-85BA-39EE82882D6C}" type="pres">
      <dgm:prSet presAssocID="{08D08913-9E8B-4665-B29B-9934E15CEFB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884579-2531-419D-80DB-125142999E42}" srcId="{9737F20E-ED7A-453F-91AB-93945CE21EDB}" destId="{08D08913-9E8B-4665-B29B-9934E15CEFB9}" srcOrd="2" destOrd="0" parTransId="{E4846EC1-DC16-42A0-B781-C4CDFDCAEA14}" sibTransId="{82ED2AD9-6A0D-4DCA-BC96-051494ABFEB2}"/>
    <dgm:cxn modelId="{CE5F8FC8-96EC-45CF-A3B3-88D5E3C25330}" type="presOf" srcId="{9737F20E-ED7A-453F-91AB-93945CE21EDB}" destId="{84F9E3FA-CC0C-4B32-98D6-286E9108283D}" srcOrd="0" destOrd="0" presId="urn:microsoft.com/office/officeart/2005/8/layout/vList2"/>
    <dgm:cxn modelId="{0869BD54-44DB-4738-BE04-DCD357F50A4E}" srcId="{9737F20E-ED7A-453F-91AB-93945CE21EDB}" destId="{7B3522A7-5CB1-41FB-8C3B-FF914285D4B1}" srcOrd="0" destOrd="0" parTransId="{32A7E78F-5ABE-4E46-809C-79270FFC7F7A}" sibTransId="{6CC7AF12-2EE5-4130-9CAE-4FE0E8969B11}"/>
    <dgm:cxn modelId="{DD0518E3-C42D-40C2-BFB0-71044EA03338}" type="presOf" srcId="{7B3522A7-5CB1-41FB-8C3B-FF914285D4B1}" destId="{EF8583EE-B37A-4A0A-86BA-E521CD7A49C4}" srcOrd="0" destOrd="0" presId="urn:microsoft.com/office/officeart/2005/8/layout/vList2"/>
    <dgm:cxn modelId="{2AA0DFCF-0625-4A84-BEF7-822FBF2808D6}" type="presOf" srcId="{08D08913-9E8B-4665-B29B-9934E15CEFB9}" destId="{A9C9AF0B-EEE9-43A5-85BA-39EE82882D6C}" srcOrd="0" destOrd="0" presId="urn:microsoft.com/office/officeart/2005/8/layout/vList2"/>
    <dgm:cxn modelId="{2CC5BF4C-47D9-46F2-A699-7159D593E666}" srcId="{9737F20E-ED7A-453F-91AB-93945CE21EDB}" destId="{31233E01-8A31-4EC1-9F1C-B855941DE708}" srcOrd="1" destOrd="0" parTransId="{4014997D-3608-4001-AC30-67504B5C90F8}" sibTransId="{979F6194-F7DB-42BE-8830-605C2A0873FA}"/>
    <dgm:cxn modelId="{8E37CC32-95EC-494F-8929-6E339E31E51D}" type="presOf" srcId="{31233E01-8A31-4EC1-9F1C-B855941DE708}" destId="{0ECD666C-6615-4E58-B480-4ED1073AC285}" srcOrd="0" destOrd="0" presId="urn:microsoft.com/office/officeart/2005/8/layout/vList2"/>
    <dgm:cxn modelId="{CD2A229A-9847-4969-86CF-AD16B50A386A}" type="presParOf" srcId="{84F9E3FA-CC0C-4B32-98D6-286E9108283D}" destId="{EF8583EE-B37A-4A0A-86BA-E521CD7A49C4}" srcOrd="0" destOrd="0" presId="urn:microsoft.com/office/officeart/2005/8/layout/vList2"/>
    <dgm:cxn modelId="{4B188B81-0382-4259-A44F-6B6C1A22295C}" type="presParOf" srcId="{84F9E3FA-CC0C-4B32-98D6-286E9108283D}" destId="{CF4CEC6A-42A6-4F1C-985D-981DED254ED2}" srcOrd="1" destOrd="0" presId="urn:microsoft.com/office/officeart/2005/8/layout/vList2"/>
    <dgm:cxn modelId="{2B861951-1C94-46B7-AC5A-9451C7BB9FE5}" type="presParOf" srcId="{84F9E3FA-CC0C-4B32-98D6-286E9108283D}" destId="{0ECD666C-6615-4E58-B480-4ED1073AC285}" srcOrd="2" destOrd="0" presId="urn:microsoft.com/office/officeart/2005/8/layout/vList2"/>
    <dgm:cxn modelId="{55734507-81C5-4F9A-AE3F-0F527F229BFB}" type="presParOf" srcId="{84F9E3FA-CC0C-4B32-98D6-286E9108283D}" destId="{59465E44-8783-4EB1-8343-43CB3E3606E1}" srcOrd="3" destOrd="0" presId="urn:microsoft.com/office/officeart/2005/8/layout/vList2"/>
    <dgm:cxn modelId="{AB3D9E46-10F9-44DB-8D95-80D38D149ECB}" type="presParOf" srcId="{84F9E3FA-CC0C-4B32-98D6-286E9108283D}" destId="{A9C9AF0B-EEE9-43A5-85BA-39EE82882D6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E666FBA-8377-42A2-96CC-E2391811378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A83D35-5980-412C-A485-A25E3FC5D9B3}">
      <dgm:prSet phldrT="[Text]"/>
      <dgm:spPr/>
      <dgm:t>
        <a:bodyPr/>
        <a:lstStyle/>
        <a:p>
          <a:r>
            <a:rPr lang="en-US" dirty="0" smtClean="0"/>
            <a:t>Offline – LINE x True Coffee at Siam Center</a:t>
          </a:r>
          <a:endParaRPr lang="en-US" dirty="0"/>
        </a:p>
      </dgm:t>
    </dgm:pt>
    <dgm:pt modelId="{DCCB624C-810A-4A28-AEFE-23B3A87F9FFD}" type="parTrans" cxnId="{6A5F2100-813B-47BD-8A59-933F715F19D8}">
      <dgm:prSet/>
      <dgm:spPr/>
      <dgm:t>
        <a:bodyPr/>
        <a:lstStyle/>
        <a:p>
          <a:endParaRPr lang="en-US"/>
        </a:p>
      </dgm:t>
    </dgm:pt>
    <dgm:pt modelId="{000F8395-8023-43E6-8914-3D0D643EDA30}" type="sibTrans" cxnId="{6A5F2100-813B-47BD-8A59-933F715F19D8}">
      <dgm:prSet/>
      <dgm:spPr/>
      <dgm:t>
        <a:bodyPr/>
        <a:lstStyle/>
        <a:p>
          <a:endParaRPr lang="en-US"/>
        </a:p>
      </dgm:t>
    </dgm:pt>
    <dgm:pt modelId="{3204A5CC-0F76-4729-8FA0-8B7CD9806A52}">
      <dgm:prSet/>
      <dgm:spPr/>
      <dgm:t>
        <a:bodyPr/>
        <a:lstStyle/>
        <a:p>
          <a:r>
            <a:rPr lang="en-US" dirty="0" smtClean="0"/>
            <a:t>March 16, 2015</a:t>
          </a:r>
          <a:endParaRPr lang="en-US" dirty="0"/>
        </a:p>
      </dgm:t>
    </dgm:pt>
    <dgm:pt modelId="{9769D216-30A6-466E-9A0B-9BAD7728E2C3}" type="parTrans" cxnId="{6F63B203-329E-4CEF-A430-BCD6DA391D5B}">
      <dgm:prSet/>
      <dgm:spPr/>
      <dgm:t>
        <a:bodyPr/>
        <a:lstStyle/>
        <a:p>
          <a:endParaRPr lang="en-US"/>
        </a:p>
      </dgm:t>
    </dgm:pt>
    <dgm:pt modelId="{5C6990BD-60D4-40DD-94C4-A046C4EEF778}" type="sibTrans" cxnId="{6F63B203-329E-4CEF-A430-BCD6DA391D5B}">
      <dgm:prSet/>
      <dgm:spPr/>
      <dgm:t>
        <a:bodyPr/>
        <a:lstStyle/>
        <a:p>
          <a:endParaRPr lang="en-US"/>
        </a:p>
      </dgm:t>
    </dgm:pt>
    <dgm:pt modelId="{97C33203-0E3F-4617-84A8-0B796BC50B3B}">
      <dgm:prSet/>
      <dgm:spPr/>
      <dgm:t>
        <a:bodyPr/>
        <a:lstStyle/>
        <a:p>
          <a:r>
            <a:rPr lang="en-US" dirty="0" smtClean="0"/>
            <a:t>Dec. 26, 2014</a:t>
          </a:r>
          <a:endParaRPr lang="en-US" dirty="0"/>
        </a:p>
      </dgm:t>
    </dgm:pt>
    <dgm:pt modelId="{D027C627-914D-49EC-8CDB-0165FA35FA82}" type="parTrans" cxnId="{63C278D3-5655-4878-AC9E-5F8BE907F0BD}">
      <dgm:prSet/>
      <dgm:spPr/>
      <dgm:t>
        <a:bodyPr/>
        <a:lstStyle/>
        <a:p>
          <a:endParaRPr lang="en-US"/>
        </a:p>
      </dgm:t>
    </dgm:pt>
    <dgm:pt modelId="{05F8321D-8830-42C6-BEE8-EEFCECE08B7F}" type="sibTrans" cxnId="{63C278D3-5655-4878-AC9E-5F8BE907F0BD}">
      <dgm:prSet/>
      <dgm:spPr/>
      <dgm:t>
        <a:bodyPr/>
        <a:lstStyle/>
        <a:p>
          <a:endParaRPr lang="en-US"/>
        </a:p>
      </dgm:t>
    </dgm:pt>
    <dgm:pt modelId="{7D0A8B19-DEB8-4FAF-A5E4-8A0F58E49A94}">
      <dgm:prSet/>
      <dgm:spPr/>
      <dgm:t>
        <a:bodyPr/>
        <a:lstStyle/>
        <a:p>
          <a:r>
            <a:rPr lang="en-US" dirty="0" smtClean="0"/>
            <a:t>April 10, 2015</a:t>
          </a:r>
          <a:endParaRPr lang="en-US" dirty="0"/>
        </a:p>
      </dgm:t>
    </dgm:pt>
    <dgm:pt modelId="{E1AEA012-EECE-4B53-AB82-F0278C6CED8E}" type="parTrans" cxnId="{B84C8A6B-E905-48FD-B29C-2AC44CCC189F}">
      <dgm:prSet/>
      <dgm:spPr/>
      <dgm:t>
        <a:bodyPr/>
        <a:lstStyle/>
        <a:p>
          <a:endParaRPr lang="en-US"/>
        </a:p>
      </dgm:t>
    </dgm:pt>
    <dgm:pt modelId="{4590661E-B2B6-431E-98DA-A8586848F7A4}" type="sibTrans" cxnId="{B84C8A6B-E905-48FD-B29C-2AC44CCC189F}">
      <dgm:prSet/>
      <dgm:spPr/>
      <dgm:t>
        <a:bodyPr/>
        <a:lstStyle/>
        <a:p>
          <a:endParaRPr lang="en-US"/>
        </a:p>
      </dgm:t>
    </dgm:pt>
    <dgm:pt modelId="{3A3D9966-C05C-4A0A-98F3-E5F006FE1625}">
      <dgm:prSet/>
      <dgm:spPr/>
      <dgm:t>
        <a:bodyPr/>
        <a:lstStyle/>
        <a:p>
          <a:r>
            <a:rPr lang="en-US" dirty="0" smtClean="0"/>
            <a:t>Offline – Thailand Mobile EXPO</a:t>
          </a:r>
          <a:endParaRPr lang="en-US" dirty="0"/>
        </a:p>
      </dgm:t>
    </dgm:pt>
    <dgm:pt modelId="{DD349E14-2715-477E-BE88-D8022FCE7D6F}" type="parTrans" cxnId="{AAA21208-2209-44FE-B0E4-B079F2F43EA3}">
      <dgm:prSet/>
      <dgm:spPr/>
      <dgm:t>
        <a:bodyPr/>
        <a:lstStyle/>
        <a:p>
          <a:endParaRPr lang="en-US"/>
        </a:p>
      </dgm:t>
    </dgm:pt>
    <dgm:pt modelId="{1DBF7422-8977-4100-BD36-8FC0EB358AF6}" type="sibTrans" cxnId="{AAA21208-2209-44FE-B0E4-B079F2F43EA3}">
      <dgm:prSet/>
      <dgm:spPr/>
      <dgm:t>
        <a:bodyPr/>
        <a:lstStyle/>
        <a:p>
          <a:endParaRPr lang="en-US"/>
        </a:p>
      </dgm:t>
    </dgm:pt>
    <dgm:pt modelId="{03CE4E0F-9CD2-4DAB-8061-3165FC888EDB}">
      <dgm:prSet/>
      <dgm:spPr/>
      <dgm:t>
        <a:bodyPr/>
        <a:lstStyle/>
        <a:p>
          <a:r>
            <a:rPr lang="en-US" dirty="0" smtClean="0"/>
            <a:t>May 6, 2015 </a:t>
          </a:r>
          <a:endParaRPr lang="en-US" dirty="0"/>
        </a:p>
      </dgm:t>
    </dgm:pt>
    <dgm:pt modelId="{11531FDB-3DA6-428D-8790-799622FC5FD4}" type="sibTrans" cxnId="{E7BD57F3-FAF7-4A95-95E2-F7C8A6D8D881}">
      <dgm:prSet/>
      <dgm:spPr/>
      <dgm:t>
        <a:bodyPr/>
        <a:lstStyle/>
        <a:p>
          <a:endParaRPr lang="en-US"/>
        </a:p>
      </dgm:t>
    </dgm:pt>
    <dgm:pt modelId="{4707F602-0777-401B-A058-C45CD0E8C963}" type="parTrans" cxnId="{E7BD57F3-FAF7-4A95-95E2-F7C8A6D8D881}">
      <dgm:prSet/>
      <dgm:spPr/>
      <dgm:t>
        <a:bodyPr/>
        <a:lstStyle/>
        <a:p>
          <a:endParaRPr lang="en-US"/>
        </a:p>
      </dgm:t>
    </dgm:pt>
    <dgm:pt modelId="{50341FB7-632B-4C22-8B18-1D8EBD6D6FA3}">
      <dgm:prSet/>
      <dgm:spPr/>
      <dgm:t>
        <a:bodyPr/>
        <a:lstStyle/>
        <a:p>
          <a:r>
            <a:rPr lang="en-US" dirty="0" smtClean="0"/>
            <a:t>Offline – TV Ch. 3 Morning News to promote LINE Game Festival </a:t>
          </a:r>
          <a:endParaRPr lang="en-US" dirty="0"/>
        </a:p>
      </dgm:t>
    </dgm:pt>
    <dgm:pt modelId="{A14964FA-882B-4C6A-BF11-29A533C4B4ED}" type="parTrans" cxnId="{8AAA5CED-DC0A-4E32-BE1E-47D6B323326F}">
      <dgm:prSet/>
      <dgm:spPr/>
      <dgm:t>
        <a:bodyPr/>
        <a:lstStyle/>
        <a:p>
          <a:endParaRPr lang="en-US"/>
        </a:p>
      </dgm:t>
    </dgm:pt>
    <dgm:pt modelId="{0F7CF22F-1A9D-4675-B866-09C30E27C564}" type="sibTrans" cxnId="{8AAA5CED-DC0A-4E32-BE1E-47D6B323326F}">
      <dgm:prSet/>
      <dgm:spPr/>
      <dgm:t>
        <a:bodyPr/>
        <a:lstStyle/>
        <a:p>
          <a:endParaRPr lang="en-US"/>
        </a:p>
      </dgm:t>
    </dgm:pt>
    <dgm:pt modelId="{444C2F31-3D60-4E9D-9D7E-48F4BEFCE787}">
      <dgm:prSet/>
      <dgm:spPr/>
      <dgm:t>
        <a:bodyPr/>
        <a:lstStyle/>
        <a:p>
          <a:r>
            <a:rPr lang="en-US" dirty="0" smtClean="0"/>
            <a:t>Offline – Partnership with AIS</a:t>
          </a:r>
          <a:endParaRPr lang="en-US" dirty="0"/>
        </a:p>
      </dgm:t>
    </dgm:pt>
    <dgm:pt modelId="{B27CDC42-CF0C-44B9-8A05-AF9A4148F153}" type="parTrans" cxnId="{C1B1F5E4-A28B-4CD5-AE14-684B44B8F373}">
      <dgm:prSet/>
      <dgm:spPr/>
      <dgm:t>
        <a:bodyPr/>
        <a:lstStyle/>
        <a:p>
          <a:endParaRPr lang="en-US"/>
        </a:p>
      </dgm:t>
    </dgm:pt>
    <dgm:pt modelId="{061EF536-B7F5-414D-A98D-A3FAAC64C826}" type="sibTrans" cxnId="{C1B1F5E4-A28B-4CD5-AE14-684B44B8F373}">
      <dgm:prSet/>
      <dgm:spPr/>
      <dgm:t>
        <a:bodyPr/>
        <a:lstStyle/>
        <a:p>
          <a:endParaRPr lang="en-US"/>
        </a:p>
      </dgm:t>
    </dgm:pt>
    <dgm:pt modelId="{AFF415A5-4EFE-44B8-9B84-AD9823F6DC2D}" type="pres">
      <dgm:prSet presAssocID="{5E666FBA-8377-42A2-96CC-E2391811378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FB4027-9DC1-4607-96C3-9B752BAC9E24}" type="pres">
      <dgm:prSet presAssocID="{97C33203-0E3F-4617-84A8-0B796BC50B3B}" presName="composite" presStyleCnt="0"/>
      <dgm:spPr/>
      <dgm:t>
        <a:bodyPr/>
        <a:lstStyle/>
        <a:p>
          <a:endParaRPr lang="en-US"/>
        </a:p>
      </dgm:t>
    </dgm:pt>
    <dgm:pt modelId="{F30F2EB1-1163-4A60-93E9-3C5220D75B4A}" type="pres">
      <dgm:prSet presAssocID="{97C33203-0E3F-4617-84A8-0B796BC50B3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7A3C3-6668-4390-A965-5F1E39EB58EB}" type="pres">
      <dgm:prSet presAssocID="{97C33203-0E3F-4617-84A8-0B796BC50B3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38A55-B8E4-41F3-BC98-4C0D066FAECA}" type="pres">
      <dgm:prSet presAssocID="{05F8321D-8830-42C6-BEE8-EEFCECE08B7F}" presName="sp" presStyleCnt="0"/>
      <dgm:spPr/>
      <dgm:t>
        <a:bodyPr/>
        <a:lstStyle/>
        <a:p>
          <a:endParaRPr lang="en-US"/>
        </a:p>
      </dgm:t>
    </dgm:pt>
    <dgm:pt modelId="{EC3569E5-0BE8-4BC9-B6AB-0A61C2314463}" type="pres">
      <dgm:prSet presAssocID="{3204A5CC-0F76-4729-8FA0-8B7CD9806A52}" presName="composite" presStyleCnt="0"/>
      <dgm:spPr/>
      <dgm:t>
        <a:bodyPr/>
        <a:lstStyle/>
        <a:p>
          <a:endParaRPr lang="en-US"/>
        </a:p>
      </dgm:t>
    </dgm:pt>
    <dgm:pt modelId="{9AB4424E-1FDB-49CC-89BF-7C5A3E729BCC}" type="pres">
      <dgm:prSet presAssocID="{3204A5CC-0F76-4729-8FA0-8B7CD9806A52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94C99-6E62-4D88-A254-B9E04441BA20}" type="pres">
      <dgm:prSet presAssocID="{3204A5CC-0F76-4729-8FA0-8B7CD9806A52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BCDA5-2BFD-428B-8D19-C796964B8E8F}" type="pres">
      <dgm:prSet presAssocID="{5C6990BD-60D4-40DD-94C4-A046C4EEF778}" presName="sp" presStyleCnt="0"/>
      <dgm:spPr/>
      <dgm:t>
        <a:bodyPr/>
        <a:lstStyle/>
        <a:p>
          <a:endParaRPr lang="en-US"/>
        </a:p>
      </dgm:t>
    </dgm:pt>
    <dgm:pt modelId="{5D36F3BC-657D-4173-A63E-CD25B8621BB4}" type="pres">
      <dgm:prSet presAssocID="{7D0A8B19-DEB8-4FAF-A5E4-8A0F58E49A94}" presName="composite" presStyleCnt="0"/>
      <dgm:spPr/>
      <dgm:t>
        <a:bodyPr/>
        <a:lstStyle/>
        <a:p>
          <a:endParaRPr lang="en-US"/>
        </a:p>
      </dgm:t>
    </dgm:pt>
    <dgm:pt modelId="{70E0AFCF-3717-4E21-9D32-2553BBB43F80}" type="pres">
      <dgm:prSet presAssocID="{7D0A8B19-DEB8-4FAF-A5E4-8A0F58E49A94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C7CA89-D149-498F-B0DB-68563AEE7A93}" type="pres">
      <dgm:prSet presAssocID="{7D0A8B19-DEB8-4FAF-A5E4-8A0F58E49A94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2BF0D4-26E8-4586-BFE1-981AAF1B1B7D}" type="pres">
      <dgm:prSet presAssocID="{4590661E-B2B6-431E-98DA-A8586848F7A4}" presName="sp" presStyleCnt="0"/>
      <dgm:spPr/>
      <dgm:t>
        <a:bodyPr/>
        <a:lstStyle/>
        <a:p>
          <a:endParaRPr lang="en-US"/>
        </a:p>
      </dgm:t>
    </dgm:pt>
    <dgm:pt modelId="{2B1F5548-C0AE-4094-B319-B8993F710B5F}" type="pres">
      <dgm:prSet presAssocID="{03CE4E0F-9CD2-4DAB-8061-3165FC888EDB}" presName="composite" presStyleCnt="0"/>
      <dgm:spPr/>
      <dgm:t>
        <a:bodyPr/>
        <a:lstStyle/>
        <a:p>
          <a:endParaRPr lang="en-US"/>
        </a:p>
      </dgm:t>
    </dgm:pt>
    <dgm:pt modelId="{B528F8BB-B537-4498-8C95-FBC662679614}" type="pres">
      <dgm:prSet presAssocID="{03CE4E0F-9CD2-4DAB-8061-3165FC888EDB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4A734-B308-49F8-B827-30C9F4E60B52}" type="pres">
      <dgm:prSet presAssocID="{03CE4E0F-9CD2-4DAB-8061-3165FC888ED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A74736-0C11-4C85-8CA0-8DCD367D80C6}" type="presOf" srcId="{5E666FBA-8377-42A2-96CC-E2391811378F}" destId="{AFF415A5-4EFE-44B8-9B84-AD9823F6DC2D}" srcOrd="0" destOrd="0" presId="urn:microsoft.com/office/officeart/2005/8/layout/chevron2"/>
    <dgm:cxn modelId="{1CD8A9D3-1727-423D-9B1C-3FDC05A02F9F}" type="presOf" srcId="{A6A83D35-5980-412C-A485-A25E3FC5D9B3}" destId="{FF07A3C3-6668-4390-A965-5F1E39EB58EB}" srcOrd="0" destOrd="0" presId="urn:microsoft.com/office/officeart/2005/8/layout/chevron2"/>
    <dgm:cxn modelId="{778C76DE-07C9-42C0-A491-05A59DB306EB}" type="presOf" srcId="{444C2F31-3D60-4E9D-9D7E-48F4BEFCE787}" destId="{06C7CA89-D149-498F-B0DB-68563AEE7A93}" srcOrd="0" destOrd="0" presId="urn:microsoft.com/office/officeart/2005/8/layout/chevron2"/>
    <dgm:cxn modelId="{E7BD57F3-FAF7-4A95-95E2-F7C8A6D8D881}" srcId="{5E666FBA-8377-42A2-96CC-E2391811378F}" destId="{03CE4E0F-9CD2-4DAB-8061-3165FC888EDB}" srcOrd="3" destOrd="0" parTransId="{4707F602-0777-401B-A058-C45CD0E8C963}" sibTransId="{11531FDB-3DA6-428D-8790-799622FC5FD4}"/>
    <dgm:cxn modelId="{6F63B203-329E-4CEF-A430-BCD6DA391D5B}" srcId="{5E666FBA-8377-42A2-96CC-E2391811378F}" destId="{3204A5CC-0F76-4729-8FA0-8B7CD9806A52}" srcOrd="1" destOrd="0" parTransId="{9769D216-30A6-466E-9A0B-9BAD7728E2C3}" sibTransId="{5C6990BD-60D4-40DD-94C4-A046C4EEF778}"/>
    <dgm:cxn modelId="{AAA21208-2209-44FE-B0E4-B079F2F43EA3}" srcId="{03CE4E0F-9CD2-4DAB-8061-3165FC888EDB}" destId="{3A3D9966-C05C-4A0A-98F3-E5F006FE1625}" srcOrd="0" destOrd="0" parTransId="{DD349E14-2715-477E-BE88-D8022FCE7D6F}" sibTransId="{1DBF7422-8977-4100-BD36-8FC0EB358AF6}"/>
    <dgm:cxn modelId="{63C278D3-5655-4878-AC9E-5F8BE907F0BD}" srcId="{5E666FBA-8377-42A2-96CC-E2391811378F}" destId="{97C33203-0E3F-4617-84A8-0B796BC50B3B}" srcOrd="0" destOrd="0" parTransId="{D027C627-914D-49EC-8CDB-0165FA35FA82}" sibTransId="{05F8321D-8830-42C6-BEE8-EEFCECE08B7F}"/>
    <dgm:cxn modelId="{8AAA5CED-DC0A-4E32-BE1E-47D6B323326F}" srcId="{3204A5CC-0F76-4729-8FA0-8B7CD9806A52}" destId="{50341FB7-632B-4C22-8B18-1D8EBD6D6FA3}" srcOrd="0" destOrd="0" parTransId="{A14964FA-882B-4C6A-BF11-29A533C4B4ED}" sibTransId="{0F7CF22F-1A9D-4675-B866-09C30E27C564}"/>
    <dgm:cxn modelId="{C1B1F5E4-A28B-4CD5-AE14-684B44B8F373}" srcId="{7D0A8B19-DEB8-4FAF-A5E4-8A0F58E49A94}" destId="{444C2F31-3D60-4E9D-9D7E-48F4BEFCE787}" srcOrd="0" destOrd="0" parTransId="{B27CDC42-CF0C-44B9-8A05-AF9A4148F153}" sibTransId="{061EF536-B7F5-414D-A98D-A3FAAC64C826}"/>
    <dgm:cxn modelId="{FD66C56E-0F63-4F98-AC09-C230C0231D0B}" type="presOf" srcId="{03CE4E0F-9CD2-4DAB-8061-3165FC888EDB}" destId="{B528F8BB-B537-4498-8C95-FBC662679614}" srcOrd="0" destOrd="0" presId="urn:microsoft.com/office/officeart/2005/8/layout/chevron2"/>
    <dgm:cxn modelId="{06202C23-4B5E-4BD1-88CF-4B797D88E04A}" type="presOf" srcId="{50341FB7-632B-4C22-8B18-1D8EBD6D6FA3}" destId="{81194C99-6E62-4D88-A254-B9E04441BA20}" srcOrd="0" destOrd="0" presId="urn:microsoft.com/office/officeart/2005/8/layout/chevron2"/>
    <dgm:cxn modelId="{6A5F2100-813B-47BD-8A59-933F715F19D8}" srcId="{97C33203-0E3F-4617-84A8-0B796BC50B3B}" destId="{A6A83D35-5980-412C-A485-A25E3FC5D9B3}" srcOrd="0" destOrd="0" parTransId="{DCCB624C-810A-4A28-AEFE-23B3A87F9FFD}" sibTransId="{000F8395-8023-43E6-8914-3D0D643EDA30}"/>
    <dgm:cxn modelId="{42C07213-913D-4130-807A-19BA2AFF2E0C}" type="presOf" srcId="{97C33203-0E3F-4617-84A8-0B796BC50B3B}" destId="{F30F2EB1-1163-4A60-93E9-3C5220D75B4A}" srcOrd="0" destOrd="0" presId="urn:microsoft.com/office/officeart/2005/8/layout/chevron2"/>
    <dgm:cxn modelId="{2CCFF4D3-B338-4625-9390-441398A69480}" type="presOf" srcId="{3204A5CC-0F76-4729-8FA0-8B7CD9806A52}" destId="{9AB4424E-1FDB-49CC-89BF-7C5A3E729BCC}" srcOrd="0" destOrd="0" presId="urn:microsoft.com/office/officeart/2005/8/layout/chevron2"/>
    <dgm:cxn modelId="{EF19D9FA-1397-44FC-B403-C5FA2CD60EE1}" type="presOf" srcId="{3A3D9966-C05C-4A0A-98F3-E5F006FE1625}" destId="{0914A734-B308-49F8-B827-30C9F4E60B52}" srcOrd="0" destOrd="0" presId="urn:microsoft.com/office/officeart/2005/8/layout/chevron2"/>
    <dgm:cxn modelId="{EA42BB74-8061-4B79-880A-311865A9FA35}" type="presOf" srcId="{7D0A8B19-DEB8-4FAF-A5E4-8A0F58E49A94}" destId="{70E0AFCF-3717-4E21-9D32-2553BBB43F80}" srcOrd="0" destOrd="0" presId="urn:microsoft.com/office/officeart/2005/8/layout/chevron2"/>
    <dgm:cxn modelId="{B84C8A6B-E905-48FD-B29C-2AC44CCC189F}" srcId="{5E666FBA-8377-42A2-96CC-E2391811378F}" destId="{7D0A8B19-DEB8-4FAF-A5E4-8A0F58E49A94}" srcOrd="2" destOrd="0" parTransId="{E1AEA012-EECE-4B53-AB82-F0278C6CED8E}" sibTransId="{4590661E-B2B6-431E-98DA-A8586848F7A4}"/>
    <dgm:cxn modelId="{15C05CAB-B830-4B2B-B1CE-66CD0F5E724F}" type="presParOf" srcId="{AFF415A5-4EFE-44B8-9B84-AD9823F6DC2D}" destId="{76FB4027-9DC1-4607-96C3-9B752BAC9E24}" srcOrd="0" destOrd="0" presId="urn:microsoft.com/office/officeart/2005/8/layout/chevron2"/>
    <dgm:cxn modelId="{AB45CCC4-3D08-4BCE-9698-9353D636724F}" type="presParOf" srcId="{76FB4027-9DC1-4607-96C3-9B752BAC9E24}" destId="{F30F2EB1-1163-4A60-93E9-3C5220D75B4A}" srcOrd="0" destOrd="0" presId="urn:microsoft.com/office/officeart/2005/8/layout/chevron2"/>
    <dgm:cxn modelId="{38088E50-1CC1-49E6-B3C0-9F63703B0C78}" type="presParOf" srcId="{76FB4027-9DC1-4607-96C3-9B752BAC9E24}" destId="{FF07A3C3-6668-4390-A965-5F1E39EB58EB}" srcOrd="1" destOrd="0" presId="urn:microsoft.com/office/officeart/2005/8/layout/chevron2"/>
    <dgm:cxn modelId="{F96BADEC-1439-4BBC-9362-3DAB7171D8F8}" type="presParOf" srcId="{AFF415A5-4EFE-44B8-9B84-AD9823F6DC2D}" destId="{CBB38A55-B8E4-41F3-BC98-4C0D066FAECA}" srcOrd="1" destOrd="0" presId="urn:microsoft.com/office/officeart/2005/8/layout/chevron2"/>
    <dgm:cxn modelId="{0C45C4C3-C716-41F2-9FBC-103483E1667D}" type="presParOf" srcId="{AFF415A5-4EFE-44B8-9B84-AD9823F6DC2D}" destId="{EC3569E5-0BE8-4BC9-B6AB-0A61C2314463}" srcOrd="2" destOrd="0" presId="urn:microsoft.com/office/officeart/2005/8/layout/chevron2"/>
    <dgm:cxn modelId="{99ACFFEE-700E-47F1-BACB-E0EA54E52182}" type="presParOf" srcId="{EC3569E5-0BE8-4BC9-B6AB-0A61C2314463}" destId="{9AB4424E-1FDB-49CC-89BF-7C5A3E729BCC}" srcOrd="0" destOrd="0" presId="urn:microsoft.com/office/officeart/2005/8/layout/chevron2"/>
    <dgm:cxn modelId="{50C0B746-6534-46F8-B6F3-EA5C76109FA4}" type="presParOf" srcId="{EC3569E5-0BE8-4BC9-B6AB-0A61C2314463}" destId="{81194C99-6E62-4D88-A254-B9E04441BA20}" srcOrd="1" destOrd="0" presId="urn:microsoft.com/office/officeart/2005/8/layout/chevron2"/>
    <dgm:cxn modelId="{18BEF990-3474-4FAF-9124-A67BB33AD535}" type="presParOf" srcId="{AFF415A5-4EFE-44B8-9B84-AD9823F6DC2D}" destId="{5DEBCDA5-2BFD-428B-8D19-C796964B8E8F}" srcOrd="3" destOrd="0" presId="urn:microsoft.com/office/officeart/2005/8/layout/chevron2"/>
    <dgm:cxn modelId="{35A6390A-F6F3-4F19-A1BD-181C2A5A11A1}" type="presParOf" srcId="{AFF415A5-4EFE-44B8-9B84-AD9823F6DC2D}" destId="{5D36F3BC-657D-4173-A63E-CD25B8621BB4}" srcOrd="4" destOrd="0" presId="urn:microsoft.com/office/officeart/2005/8/layout/chevron2"/>
    <dgm:cxn modelId="{6E3CDB0A-316C-4E7B-9A2E-C5039CA100F9}" type="presParOf" srcId="{5D36F3BC-657D-4173-A63E-CD25B8621BB4}" destId="{70E0AFCF-3717-4E21-9D32-2553BBB43F80}" srcOrd="0" destOrd="0" presId="urn:microsoft.com/office/officeart/2005/8/layout/chevron2"/>
    <dgm:cxn modelId="{4CA4089B-B45F-4375-962B-AB3673CE5CDE}" type="presParOf" srcId="{5D36F3BC-657D-4173-A63E-CD25B8621BB4}" destId="{06C7CA89-D149-498F-B0DB-68563AEE7A93}" srcOrd="1" destOrd="0" presId="urn:microsoft.com/office/officeart/2005/8/layout/chevron2"/>
    <dgm:cxn modelId="{6EFE0D5A-6536-40B6-9E3C-EBA6F518244B}" type="presParOf" srcId="{AFF415A5-4EFE-44B8-9B84-AD9823F6DC2D}" destId="{B72BF0D4-26E8-4586-BFE1-981AAF1B1B7D}" srcOrd="5" destOrd="0" presId="urn:microsoft.com/office/officeart/2005/8/layout/chevron2"/>
    <dgm:cxn modelId="{81D6A868-EBF3-477A-A124-275AEDF139CD}" type="presParOf" srcId="{AFF415A5-4EFE-44B8-9B84-AD9823F6DC2D}" destId="{2B1F5548-C0AE-4094-B319-B8993F710B5F}" srcOrd="6" destOrd="0" presId="urn:microsoft.com/office/officeart/2005/8/layout/chevron2"/>
    <dgm:cxn modelId="{31C4C638-4CD6-4BF6-AE22-B0A172656882}" type="presParOf" srcId="{2B1F5548-C0AE-4094-B319-B8993F710B5F}" destId="{B528F8BB-B537-4498-8C95-FBC662679614}" srcOrd="0" destOrd="0" presId="urn:microsoft.com/office/officeart/2005/8/layout/chevron2"/>
    <dgm:cxn modelId="{34191C4B-D57D-4B71-97F6-B75D093DBB19}" type="presParOf" srcId="{2B1F5548-C0AE-4094-B319-B8993F710B5F}" destId="{0914A734-B308-49F8-B827-30C9F4E60B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E13A442-F71D-4C69-95FE-92DE501061D8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725A60-9DB8-459C-8726-40E0CA8B0371}">
      <dgm:prSet/>
      <dgm:spPr/>
      <dgm:t>
        <a:bodyPr/>
        <a:lstStyle/>
        <a:p>
          <a:pPr rtl="0"/>
          <a:r>
            <a:rPr lang="en-US" baseline="0" dirty="0" smtClean="0">
              <a:effectLst/>
              <a:sym typeface="Wingdings" panose="05000000000000000000" pitchFamily="2" charset="2"/>
            </a:rPr>
            <a:t>Single, organic online community on Facebook</a:t>
          </a:r>
          <a:br>
            <a:rPr lang="en-US" baseline="0" dirty="0" smtClean="0">
              <a:effectLst/>
              <a:sym typeface="Wingdings" panose="05000000000000000000" pitchFamily="2" charset="2"/>
            </a:rPr>
          </a:br>
          <a:endParaRPr lang="en-US" baseline="0" dirty="0" smtClean="0">
            <a:effectLst/>
            <a:sym typeface="Wingdings" panose="05000000000000000000" pitchFamily="2" charset="2"/>
          </a:endParaRPr>
        </a:p>
      </dgm:t>
    </dgm:pt>
    <dgm:pt modelId="{5345E286-AC69-45F0-BE88-C33351E7DCFA}" type="parTrans" cxnId="{A9E50A57-3377-4F73-A750-6CC87131A970}">
      <dgm:prSet/>
      <dgm:spPr/>
      <dgm:t>
        <a:bodyPr/>
        <a:lstStyle/>
        <a:p>
          <a:endParaRPr lang="en-US"/>
        </a:p>
      </dgm:t>
    </dgm:pt>
    <dgm:pt modelId="{6294F14E-B3F5-49C9-A61C-4A7AC49D64A8}" type="sibTrans" cxnId="{A9E50A57-3377-4F73-A750-6CC87131A970}">
      <dgm:prSet/>
      <dgm:spPr/>
      <dgm:t>
        <a:bodyPr/>
        <a:lstStyle/>
        <a:p>
          <a:endParaRPr lang="en-US"/>
        </a:p>
      </dgm:t>
    </dgm:pt>
    <dgm:pt modelId="{431EFA6B-1111-4802-8BEA-1F90D0494220}">
      <dgm:prSet/>
      <dgm:spPr/>
      <dgm:t>
        <a:bodyPr/>
        <a:lstStyle/>
        <a:p>
          <a:pPr rtl="0"/>
          <a:r>
            <a:rPr lang="en-US" baseline="0" dirty="0" smtClean="0">
              <a:effectLst/>
              <a:sym typeface="Wingdings" panose="05000000000000000000" pitchFamily="2" charset="2"/>
            </a:rPr>
            <a:t>Appearance in all major events</a:t>
          </a:r>
        </a:p>
      </dgm:t>
    </dgm:pt>
    <dgm:pt modelId="{5B868C98-EAD8-46D9-8782-5204A1842C30}" type="parTrans" cxnId="{E501E94D-2B82-415B-92B3-E601E57CDFF2}">
      <dgm:prSet/>
      <dgm:spPr/>
      <dgm:t>
        <a:bodyPr/>
        <a:lstStyle/>
        <a:p>
          <a:endParaRPr lang="en-US"/>
        </a:p>
      </dgm:t>
    </dgm:pt>
    <dgm:pt modelId="{B40C9E2E-E508-4D8E-B383-AB85489F079C}" type="sibTrans" cxnId="{E501E94D-2B82-415B-92B3-E601E57CDFF2}">
      <dgm:prSet/>
      <dgm:spPr/>
      <dgm:t>
        <a:bodyPr/>
        <a:lstStyle/>
        <a:p>
          <a:endParaRPr lang="en-US"/>
        </a:p>
      </dgm:t>
    </dgm:pt>
    <dgm:pt modelId="{11541DF7-8CA8-4A4A-BFB6-5D120E212812}">
      <dgm:prSet/>
      <dgm:spPr/>
      <dgm:t>
        <a:bodyPr/>
        <a:lstStyle/>
        <a:p>
          <a:pPr rtl="0"/>
          <a:r>
            <a:rPr lang="en-US" baseline="0" dirty="0" smtClean="0">
              <a:effectLst/>
              <a:sym typeface="Wingdings" panose="05000000000000000000" pitchFamily="2" charset="2"/>
            </a:rPr>
            <a:t>Significantly use LINE products to promote the game</a:t>
          </a:r>
        </a:p>
      </dgm:t>
    </dgm:pt>
    <dgm:pt modelId="{9E50EFA7-6B2E-40DB-AD68-D8BB5B7D9A57}" type="parTrans" cxnId="{30B3921A-62AD-48AD-B3AB-0E3D63252709}">
      <dgm:prSet/>
      <dgm:spPr/>
      <dgm:t>
        <a:bodyPr/>
        <a:lstStyle/>
        <a:p>
          <a:endParaRPr lang="en-US"/>
        </a:p>
      </dgm:t>
    </dgm:pt>
    <dgm:pt modelId="{E39ACEA5-87BA-4836-82E4-7B1F4AD39170}" type="sibTrans" cxnId="{30B3921A-62AD-48AD-B3AB-0E3D63252709}">
      <dgm:prSet/>
      <dgm:spPr/>
      <dgm:t>
        <a:bodyPr/>
        <a:lstStyle/>
        <a:p>
          <a:endParaRPr lang="en-US"/>
        </a:p>
      </dgm:t>
    </dgm:pt>
    <dgm:pt modelId="{2A64C813-41E4-42BB-B301-3E2CB44404C1}">
      <dgm:prSet/>
      <dgm:spPr/>
      <dgm:t>
        <a:bodyPr/>
        <a:lstStyle/>
        <a:p>
          <a:pPr rtl="0"/>
          <a:r>
            <a:rPr lang="en-US" baseline="0" dirty="0" smtClean="0">
              <a:effectLst/>
              <a:sym typeface="Wingdings" panose="05000000000000000000" pitchFamily="2" charset="2"/>
            </a:rPr>
            <a:t>Hosting their own offline events</a:t>
          </a:r>
        </a:p>
      </dgm:t>
    </dgm:pt>
    <dgm:pt modelId="{30B30E61-0277-4F0E-B520-82AFB900C5C7}" type="parTrans" cxnId="{B1A33EE9-D725-4508-9145-9B1753630988}">
      <dgm:prSet/>
      <dgm:spPr/>
      <dgm:t>
        <a:bodyPr/>
        <a:lstStyle/>
        <a:p>
          <a:endParaRPr lang="en-US"/>
        </a:p>
      </dgm:t>
    </dgm:pt>
    <dgm:pt modelId="{182656A2-166F-49B9-8623-D287B8CA8B40}" type="sibTrans" cxnId="{B1A33EE9-D725-4508-9145-9B1753630988}">
      <dgm:prSet/>
      <dgm:spPr/>
      <dgm:t>
        <a:bodyPr/>
        <a:lstStyle/>
        <a:p>
          <a:endParaRPr lang="en-US"/>
        </a:p>
      </dgm:t>
    </dgm:pt>
    <dgm:pt modelId="{A1E23650-22DC-408A-9618-3E68A0746BE4}" type="pres">
      <dgm:prSet presAssocID="{CE13A442-F71D-4C69-95FE-92DE501061D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E25DBE-C7A3-4112-8D16-44508945C901}" type="pres">
      <dgm:prSet presAssocID="{E5725A60-9DB8-459C-8726-40E0CA8B037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02655-FD29-449D-BAE6-F7F444E47DB7}" type="pres">
      <dgm:prSet presAssocID="{6294F14E-B3F5-49C9-A61C-4A7AC49D64A8}" presName="sibTrans" presStyleCnt="0"/>
      <dgm:spPr/>
    </dgm:pt>
    <dgm:pt modelId="{076877F1-3876-4244-AC01-9D056A84ED5E}" type="pres">
      <dgm:prSet presAssocID="{431EFA6B-1111-4802-8BEA-1F90D0494220}" presName="node" presStyleLbl="node1" presStyleIdx="1" presStyleCnt="4" custLinFactNeighborX="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0C87D-2388-4254-AAA4-DBF21A58CF55}" type="pres">
      <dgm:prSet presAssocID="{B40C9E2E-E508-4D8E-B383-AB85489F079C}" presName="sibTrans" presStyleCnt="0"/>
      <dgm:spPr/>
    </dgm:pt>
    <dgm:pt modelId="{D0FF9E7C-2C8D-4725-8451-D036C9C190E4}" type="pres">
      <dgm:prSet presAssocID="{11541DF7-8CA8-4A4A-BFB6-5D120E21281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07D51-5873-452F-A038-6DBA6B7750B4}" type="pres">
      <dgm:prSet presAssocID="{E39ACEA5-87BA-4836-82E4-7B1F4AD39170}" presName="sibTrans" presStyleCnt="0"/>
      <dgm:spPr/>
    </dgm:pt>
    <dgm:pt modelId="{EB4D62B1-99B1-46D8-917E-65E1777FB721}" type="pres">
      <dgm:prSet presAssocID="{2A64C813-41E4-42BB-B301-3E2CB44404C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DD9E89-1826-4178-85AB-B12F2D651918}" type="presOf" srcId="{E5725A60-9DB8-459C-8726-40E0CA8B0371}" destId="{08E25DBE-C7A3-4112-8D16-44508945C901}" srcOrd="0" destOrd="0" presId="urn:microsoft.com/office/officeart/2005/8/layout/default"/>
    <dgm:cxn modelId="{30B3921A-62AD-48AD-B3AB-0E3D63252709}" srcId="{CE13A442-F71D-4C69-95FE-92DE501061D8}" destId="{11541DF7-8CA8-4A4A-BFB6-5D120E212812}" srcOrd="2" destOrd="0" parTransId="{9E50EFA7-6B2E-40DB-AD68-D8BB5B7D9A57}" sibTransId="{E39ACEA5-87BA-4836-82E4-7B1F4AD39170}"/>
    <dgm:cxn modelId="{A9E50A57-3377-4F73-A750-6CC87131A970}" srcId="{CE13A442-F71D-4C69-95FE-92DE501061D8}" destId="{E5725A60-9DB8-459C-8726-40E0CA8B0371}" srcOrd="0" destOrd="0" parTransId="{5345E286-AC69-45F0-BE88-C33351E7DCFA}" sibTransId="{6294F14E-B3F5-49C9-A61C-4A7AC49D64A8}"/>
    <dgm:cxn modelId="{E501E94D-2B82-415B-92B3-E601E57CDFF2}" srcId="{CE13A442-F71D-4C69-95FE-92DE501061D8}" destId="{431EFA6B-1111-4802-8BEA-1F90D0494220}" srcOrd="1" destOrd="0" parTransId="{5B868C98-EAD8-46D9-8782-5204A1842C30}" sibTransId="{B40C9E2E-E508-4D8E-B383-AB85489F079C}"/>
    <dgm:cxn modelId="{79FF2BD9-A920-45CA-B820-8C7AF5747759}" type="presOf" srcId="{2A64C813-41E4-42BB-B301-3E2CB44404C1}" destId="{EB4D62B1-99B1-46D8-917E-65E1777FB721}" srcOrd="0" destOrd="0" presId="urn:microsoft.com/office/officeart/2005/8/layout/default"/>
    <dgm:cxn modelId="{679E27C7-BB53-424B-92AA-03B4CE14B823}" type="presOf" srcId="{431EFA6B-1111-4802-8BEA-1F90D0494220}" destId="{076877F1-3876-4244-AC01-9D056A84ED5E}" srcOrd="0" destOrd="0" presId="urn:microsoft.com/office/officeart/2005/8/layout/default"/>
    <dgm:cxn modelId="{A7274F6A-87CD-4AB9-8ED6-41EADD3CC14F}" type="presOf" srcId="{11541DF7-8CA8-4A4A-BFB6-5D120E212812}" destId="{D0FF9E7C-2C8D-4725-8451-D036C9C190E4}" srcOrd="0" destOrd="0" presId="urn:microsoft.com/office/officeart/2005/8/layout/default"/>
    <dgm:cxn modelId="{B1A33EE9-D725-4508-9145-9B1753630988}" srcId="{CE13A442-F71D-4C69-95FE-92DE501061D8}" destId="{2A64C813-41E4-42BB-B301-3E2CB44404C1}" srcOrd="3" destOrd="0" parTransId="{30B30E61-0277-4F0E-B520-82AFB900C5C7}" sibTransId="{182656A2-166F-49B9-8623-D287B8CA8B40}"/>
    <dgm:cxn modelId="{22797392-CDA8-460A-AB9B-A0A459971ED4}" type="presOf" srcId="{CE13A442-F71D-4C69-95FE-92DE501061D8}" destId="{A1E23650-22DC-408A-9618-3E68A0746BE4}" srcOrd="0" destOrd="0" presId="urn:microsoft.com/office/officeart/2005/8/layout/default"/>
    <dgm:cxn modelId="{8E713C32-C923-45E4-8446-BB0CBDAA8A25}" type="presParOf" srcId="{A1E23650-22DC-408A-9618-3E68A0746BE4}" destId="{08E25DBE-C7A3-4112-8D16-44508945C901}" srcOrd="0" destOrd="0" presId="urn:microsoft.com/office/officeart/2005/8/layout/default"/>
    <dgm:cxn modelId="{B1E7F24D-1320-40E7-9EA9-5C5FE88768C4}" type="presParOf" srcId="{A1E23650-22DC-408A-9618-3E68A0746BE4}" destId="{4CF02655-FD29-449D-BAE6-F7F444E47DB7}" srcOrd="1" destOrd="0" presId="urn:microsoft.com/office/officeart/2005/8/layout/default"/>
    <dgm:cxn modelId="{1D5EC030-1F1B-454F-8BC2-62961DCE46F8}" type="presParOf" srcId="{A1E23650-22DC-408A-9618-3E68A0746BE4}" destId="{076877F1-3876-4244-AC01-9D056A84ED5E}" srcOrd="2" destOrd="0" presId="urn:microsoft.com/office/officeart/2005/8/layout/default"/>
    <dgm:cxn modelId="{ACE4A9F4-8F4A-469C-A1ED-D576BB3A40CA}" type="presParOf" srcId="{A1E23650-22DC-408A-9618-3E68A0746BE4}" destId="{A8A0C87D-2388-4254-AAA4-DBF21A58CF55}" srcOrd="3" destOrd="0" presId="urn:microsoft.com/office/officeart/2005/8/layout/default"/>
    <dgm:cxn modelId="{648615D0-E6DC-466D-9404-3853F7A73DE7}" type="presParOf" srcId="{A1E23650-22DC-408A-9618-3E68A0746BE4}" destId="{D0FF9E7C-2C8D-4725-8451-D036C9C190E4}" srcOrd="4" destOrd="0" presId="urn:microsoft.com/office/officeart/2005/8/layout/default"/>
    <dgm:cxn modelId="{BADA28CB-495B-4F25-BA53-CF073CE95221}" type="presParOf" srcId="{A1E23650-22DC-408A-9618-3E68A0746BE4}" destId="{CD107D51-5873-452F-A038-6DBA6B7750B4}" srcOrd="5" destOrd="0" presId="urn:microsoft.com/office/officeart/2005/8/layout/default"/>
    <dgm:cxn modelId="{2356239D-DE50-495C-873F-B6C11055362C}" type="presParOf" srcId="{A1E23650-22DC-408A-9618-3E68A0746BE4}" destId="{EB4D62B1-99B1-46D8-917E-65E1777FB72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62EFB1A-75C5-410C-8CD4-D2F39E5A66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D4DE81-CDC8-4193-B17E-7AB52A7B163E}">
      <dgm:prSet phldrT="[Text]"/>
      <dgm:spPr/>
      <dgm:t>
        <a:bodyPr/>
        <a:lstStyle/>
        <a:p>
          <a:r>
            <a:rPr lang="en-US" dirty="0" smtClean="0"/>
            <a:t>1. LINE Jelly </a:t>
          </a:r>
          <a:endParaRPr lang="en-US" dirty="0"/>
        </a:p>
      </dgm:t>
    </dgm:pt>
    <dgm:pt modelId="{F65B451A-D0C9-430E-A7B0-07C0433372BE}" type="parTrans" cxnId="{F48B8374-DDF1-4317-81FB-0CC42F7EF8C5}">
      <dgm:prSet/>
      <dgm:spPr/>
      <dgm:t>
        <a:bodyPr/>
        <a:lstStyle/>
        <a:p>
          <a:endParaRPr lang="en-US"/>
        </a:p>
      </dgm:t>
    </dgm:pt>
    <dgm:pt modelId="{FCDA633F-E928-490A-977F-4F98E088E3B5}" type="sibTrans" cxnId="{F48B8374-DDF1-4317-81FB-0CC42F7EF8C5}">
      <dgm:prSet/>
      <dgm:spPr/>
      <dgm:t>
        <a:bodyPr/>
        <a:lstStyle/>
        <a:p>
          <a:endParaRPr lang="en-US"/>
        </a:p>
      </dgm:t>
    </dgm:pt>
    <dgm:pt modelId="{3AE4C25B-8933-4448-A457-B295D1B9D327}">
      <dgm:prSet phldrT="[Text]"/>
      <dgm:spPr/>
      <dgm:t>
        <a:bodyPr/>
        <a:lstStyle/>
        <a:p>
          <a:r>
            <a:rPr lang="en-US" dirty="0" smtClean="0"/>
            <a:t>2. LINE Dragon Flight</a:t>
          </a:r>
          <a:endParaRPr lang="en-US" dirty="0"/>
        </a:p>
      </dgm:t>
    </dgm:pt>
    <dgm:pt modelId="{96EA7325-CE66-441A-A48C-C625A839E1DE}" type="parTrans" cxnId="{C1F87E5D-D179-4563-A7CE-7951A84280BB}">
      <dgm:prSet/>
      <dgm:spPr/>
      <dgm:t>
        <a:bodyPr/>
        <a:lstStyle/>
        <a:p>
          <a:endParaRPr lang="en-US"/>
        </a:p>
      </dgm:t>
    </dgm:pt>
    <dgm:pt modelId="{3EE1FC11-90E6-43C4-ABD4-02A0DBEF217A}" type="sibTrans" cxnId="{C1F87E5D-D179-4563-A7CE-7951A84280BB}">
      <dgm:prSet/>
      <dgm:spPr/>
      <dgm:t>
        <a:bodyPr/>
        <a:lstStyle/>
        <a:p>
          <a:endParaRPr lang="en-US"/>
        </a:p>
      </dgm:t>
    </dgm:pt>
    <dgm:pt modelId="{853B7DD9-A78B-4814-8984-7C56536E7F1A}" type="pres">
      <dgm:prSet presAssocID="{F62EFB1A-75C5-410C-8CD4-D2F39E5A664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3649495-B655-4473-940B-02A3C9B48F1C}" type="pres">
      <dgm:prSet presAssocID="{F62EFB1A-75C5-410C-8CD4-D2F39E5A6647}" presName="Name1" presStyleCnt="0"/>
      <dgm:spPr/>
    </dgm:pt>
    <dgm:pt modelId="{6DDCD061-7385-4002-BAB4-BC1AF3378292}" type="pres">
      <dgm:prSet presAssocID="{F62EFB1A-75C5-410C-8CD4-D2F39E5A6647}" presName="cycle" presStyleCnt="0"/>
      <dgm:spPr/>
    </dgm:pt>
    <dgm:pt modelId="{0572FB4D-8759-4BEB-A7F6-CB92BA00B947}" type="pres">
      <dgm:prSet presAssocID="{F62EFB1A-75C5-410C-8CD4-D2F39E5A6647}" presName="srcNode" presStyleLbl="node1" presStyleIdx="0" presStyleCnt="2"/>
      <dgm:spPr/>
    </dgm:pt>
    <dgm:pt modelId="{D2D9AA3A-DB3B-4610-B544-253267A6252B}" type="pres">
      <dgm:prSet presAssocID="{F62EFB1A-75C5-410C-8CD4-D2F39E5A6647}" presName="conn" presStyleLbl="parChTrans1D2" presStyleIdx="0" presStyleCnt="1"/>
      <dgm:spPr/>
      <dgm:t>
        <a:bodyPr/>
        <a:lstStyle/>
        <a:p>
          <a:endParaRPr lang="en-US"/>
        </a:p>
      </dgm:t>
    </dgm:pt>
    <dgm:pt modelId="{35AA9709-518E-4BD6-A31A-608CD8569AE3}" type="pres">
      <dgm:prSet presAssocID="{F62EFB1A-75C5-410C-8CD4-D2F39E5A6647}" presName="extraNode" presStyleLbl="node1" presStyleIdx="0" presStyleCnt="2"/>
      <dgm:spPr/>
    </dgm:pt>
    <dgm:pt modelId="{6F6DC382-B3B9-456B-951F-E3912E18BDFE}" type="pres">
      <dgm:prSet presAssocID="{F62EFB1A-75C5-410C-8CD4-D2F39E5A6647}" presName="dstNode" presStyleLbl="node1" presStyleIdx="0" presStyleCnt="2"/>
      <dgm:spPr/>
    </dgm:pt>
    <dgm:pt modelId="{FBAF1FC8-B9A4-48A0-BC92-9A06E3B76640}" type="pres">
      <dgm:prSet presAssocID="{B2D4DE81-CDC8-4193-B17E-7AB52A7B163E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FC99F-C092-46B3-8EAF-3ED87B598A75}" type="pres">
      <dgm:prSet presAssocID="{B2D4DE81-CDC8-4193-B17E-7AB52A7B163E}" presName="accent_1" presStyleCnt="0"/>
      <dgm:spPr/>
    </dgm:pt>
    <dgm:pt modelId="{D62F9C6D-5987-43EC-8532-D7FAC497A129}" type="pres">
      <dgm:prSet presAssocID="{B2D4DE81-CDC8-4193-B17E-7AB52A7B163E}" presName="accentRepeatNode" presStyleLbl="solidFgAcc1" presStyleIdx="0" presStyleCnt="2"/>
      <dgm:spPr/>
    </dgm:pt>
    <dgm:pt modelId="{A8CE895D-3C1B-40E7-8808-785274306068}" type="pres">
      <dgm:prSet presAssocID="{3AE4C25B-8933-4448-A457-B295D1B9D327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1C376-D9A6-49FC-B08E-C5F21980B7E7}" type="pres">
      <dgm:prSet presAssocID="{3AE4C25B-8933-4448-A457-B295D1B9D327}" presName="accent_2" presStyleCnt="0"/>
      <dgm:spPr/>
    </dgm:pt>
    <dgm:pt modelId="{50E3B4B2-D9A8-4DA6-BDD2-660DFB5172EE}" type="pres">
      <dgm:prSet presAssocID="{3AE4C25B-8933-4448-A457-B295D1B9D327}" presName="accentRepeatNode" presStyleLbl="solidFgAcc1" presStyleIdx="1" presStyleCnt="2"/>
      <dgm:spPr/>
    </dgm:pt>
  </dgm:ptLst>
  <dgm:cxnLst>
    <dgm:cxn modelId="{F2B0F8EC-D8C9-4C8E-955A-C26571795B6C}" type="presOf" srcId="{B2D4DE81-CDC8-4193-B17E-7AB52A7B163E}" destId="{FBAF1FC8-B9A4-48A0-BC92-9A06E3B76640}" srcOrd="0" destOrd="0" presId="urn:microsoft.com/office/officeart/2008/layout/VerticalCurvedList"/>
    <dgm:cxn modelId="{39BBD067-5814-4F1C-AFB3-71A7B48568EC}" type="presOf" srcId="{F62EFB1A-75C5-410C-8CD4-D2F39E5A6647}" destId="{853B7DD9-A78B-4814-8984-7C56536E7F1A}" srcOrd="0" destOrd="0" presId="urn:microsoft.com/office/officeart/2008/layout/VerticalCurvedList"/>
    <dgm:cxn modelId="{C1F87E5D-D179-4563-A7CE-7951A84280BB}" srcId="{F62EFB1A-75C5-410C-8CD4-D2F39E5A6647}" destId="{3AE4C25B-8933-4448-A457-B295D1B9D327}" srcOrd="1" destOrd="0" parTransId="{96EA7325-CE66-441A-A48C-C625A839E1DE}" sibTransId="{3EE1FC11-90E6-43C4-ABD4-02A0DBEF217A}"/>
    <dgm:cxn modelId="{F48B8374-DDF1-4317-81FB-0CC42F7EF8C5}" srcId="{F62EFB1A-75C5-410C-8CD4-D2F39E5A6647}" destId="{B2D4DE81-CDC8-4193-B17E-7AB52A7B163E}" srcOrd="0" destOrd="0" parTransId="{F65B451A-D0C9-430E-A7B0-07C0433372BE}" sibTransId="{FCDA633F-E928-490A-977F-4F98E088E3B5}"/>
    <dgm:cxn modelId="{92390299-AF87-4A9D-996D-FB83EC2B3354}" type="presOf" srcId="{FCDA633F-E928-490A-977F-4F98E088E3B5}" destId="{D2D9AA3A-DB3B-4610-B544-253267A6252B}" srcOrd="0" destOrd="0" presId="urn:microsoft.com/office/officeart/2008/layout/VerticalCurvedList"/>
    <dgm:cxn modelId="{83CB3D01-5696-44C8-A6D2-6CAE0B8FAB0A}" type="presOf" srcId="{3AE4C25B-8933-4448-A457-B295D1B9D327}" destId="{A8CE895D-3C1B-40E7-8808-785274306068}" srcOrd="0" destOrd="0" presId="urn:microsoft.com/office/officeart/2008/layout/VerticalCurvedList"/>
    <dgm:cxn modelId="{1D77BB2F-3D5A-4F35-AAA9-1B70A96329D7}" type="presParOf" srcId="{853B7DD9-A78B-4814-8984-7C56536E7F1A}" destId="{73649495-B655-4473-940B-02A3C9B48F1C}" srcOrd="0" destOrd="0" presId="urn:microsoft.com/office/officeart/2008/layout/VerticalCurvedList"/>
    <dgm:cxn modelId="{B4153997-1D76-403F-8067-FCB7142FF188}" type="presParOf" srcId="{73649495-B655-4473-940B-02A3C9B48F1C}" destId="{6DDCD061-7385-4002-BAB4-BC1AF3378292}" srcOrd="0" destOrd="0" presId="urn:microsoft.com/office/officeart/2008/layout/VerticalCurvedList"/>
    <dgm:cxn modelId="{3D28DD35-3DFE-4746-B515-883289B42114}" type="presParOf" srcId="{6DDCD061-7385-4002-BAB4-BC1AF3378292}" destId="{0572FB4D-8759-4BEB-A7F6-CB92BA00B947}" srcOrd="0" destOrd="0" presId="urn:microsoft.com/office/officeart/2008/layout/VerticalCurvedList"/>
    <dgm:cxn modelId="{86D56959-E6D7-4B69-8812-F8733DB0F544}" type="presParOf" srcId="{6DDCD061-7385-4002-BAB4-BC1AF3378292}" destId="{D2D9AA3A-DB3B-4610-B544-253267A6252B}" srcOrd="1" destOrd="0" presId="urn:microsoft.com/office/officeart/2008/layout/VerticalCurvedList"/>
    <dgm:cxn modelId="{69AD7CE6-6CD2-4A91-9B1B-A6A373046B49}" type="presParOf" srcId="{6DDCD061-7385-4002-BAB4-BC1AF3378292}" destId="{35AA9709-518E-4BD6-A31A-608CD8569AE3}" srcOrd="2" destOrd="0" presId="urn:microsoft.com/office/officeart/2008/layout/VerticalCurvedList"/>
    <dgm:cxn modelId="{9CF47DA0-9A6E-45AD-9E21-D179E562564C}" type="presParOf" srcId="{6DDCD061-7385-4002-BAB4-BC1AF3378292}" destId="{6F6DC382-B3B9-456B-951F-E3912E18BDFE}" srcOrd="3" destOrd="0" presId="urn:microsoft.com/office/officeart/2008/layout/VerticalCurvedList"/>
    <dgm:cxn modelId="{9B3DA921-655D-4461-9A14-CA26FAD7A2D7}" type="presParOf" srcId="{73649495-B655-4473-940B-02A3C9B48F1C}" destId="{FBAF1FC8-B9A4-48A0-BC92-9A06E3B76640}" srcOrd="1" destOrd="0" presId="urn:microsoft.com/office/officeart/2008/layout/VerticalCurvedList"/>
    <dgm:cxn modelId="{BA1940CA-4EEC-4E5A-919E-C36172F69B1D}" type="presParOf" srcId="{73649495-B655-4473-940B-02A3C9B48F1C}" destId="{4D6FC99F-C092-46B3-8EAF-3ED87B598A75}" srcOrd="2" destOrd="0" presId="urn:microsoft.com/office/officeart/2008/layout/VerticalCurvedList"/>
    <dgm:cxn modelId="{F7EF1149-9427-4213-A512-2F8D8F5ECE0D}" type="presParOf" srcId="{4D6FC99F-C092-46B3-8EAF-3ED87B598A75}" destId="{D62F9C6D-5987-43EC-8532-D7FAC497A129}" srcOrd="0" destOrd="0" presId="urn:microsoft.com/office/officeart/2008/layout/VerticalCurvedList"/>
    <dgm:cxn modelId="{4DB60031-F691-4FB6-8EE2-CF222277A4E9}" type="presParOf" srcId="{73649495-B655-4473-940B-02A3C9B48F1C}" destId="{A8CE895D-3C1B-40E7-8808-785274306068}" srcOrd="3" destOrd="0" presId="urn:microsoft.com/office/officeart/2008/layout/VerticalCurvedList"/>
    <dgm:cxn modelId="{8BFE1871-40BB-44BF-903C-72A516815CC5}" type="presParOf" srcId="{73649495-B655-4473-940B-02A3C9B48F1C}" destId="{88B1C376-D9A6-49FC-B08E-C5F21980B7E7}" srcOrd="4" destOrd="0" presId="urn:microsoft.com/office/officeart/2008/layout/VerticalCurvedList"/>
    <dgm:cxn modelId="{71A82CC1-016A-43D3-B039-68A951A3E6CF}" type="presParOf" srcId="{88B1C376-D9A6-49FC-B08E-C5F21980B7E7}" destId="{50E3B4B2-D9A8-4DA6-BDD2-660DFB5172E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62EFB1A-75C5-410C-8CD4-D2F39E5A66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D4DE81-CDC8-4193-B17E-7AB52A7B163E}">
      <dgm:prSet phldrT="[Text]"/>
      <dgm:spPr/>
      <dgm:t>
        <a:bodyPr/>
        <a:lstStyle/>
        <a:p>
          <a:r>
            <a:rPr lang="en-US" dirty="0" smtClean="0"/>
            <a:t>1. </a:t>
          </a:r>
          <a:r>
            <a:rPr lang="en-US" dirty="0" err="1" smtClean="0"/>
            <a:t>Ragnarok</a:t>
          </a:r>
          <a:r>
            <a:rPr lang="en-US" dirty="0" smtClean="0"/>
            <a:t> Mobile </a:t>
          </a:r>
          <a:r>
            <a:rPr lang="th-TH" dirty="0" smtClean="0"/>
            <a:t>สงครามฮีโร่</a:t>
          </a:r>
          <a:r>
            <a:rPr lang="en-US" dirty="0" smtClean="0"/>
            <a:t> </a:t>
          </a:r>
          <a:endParaRPr lang="en-US" dirty="0"/>
        </a:p>
      </dgm:t>
    </dgm:pt>
    <dgm:pt modelId="{F65B451A-D0C9-430E-A7B0-07C0433372BE}" type="parTrans" cxnId="{F48B8374-DDF1-4317-81FB-0CC42F7EF8C5}">
      <dgm:prSet/>
      <dgm:spPr/>
      <dgm:t>
        <a:bodyPr/>
        <a:lstStyle/>
        <a:p>
          <a:endParaRPr lang="en-US"/>
        </a:p>
      </dgm:t>
    </dgm:pt>
    <dgm:pt modelId="{FCDA633F-E928-490A-977F-4F98E088E3B5}" type="sibTrans" cxnId="{F48B8374-DDF1-4317-81FB-0CC42F7EF8C5}">
      <dgm:prSet/>
      <dgm:spPr/>
      <dgm:t>
        <a:bodyPr/>
        <a:lstStyle/>
        <a:p>
          <a:endParaRPr lang="en-US"/>
        </a:p>
      </dgm:t>
    </dgm:pt>
    <dgm:pt modelId="{3AE4C25B-8933-4448-A457-B295D1B9D327}">
      <dgm:prSet phldrT="[Text]"/>
      <dgm:spPr/>
      <dgm:t>
        <a:bodyPr/>
        <a:lstStyle/>
        <a:p>
          <a:r>
            <a:rPr lang="en-US" dirty="0" smtClean="0"/>
            <a:t>2. Heart Castle </a:t>
          </a:r>
          <a:endParaRPr lang="en-US" dirty="0"/>
        </a:p>
      </dgm:t>
    </dgm:pt>
    <dgm:pt modelId="{96EA7325-CE66-441A-A48C-C625A839E1DE}" type="parTrans" cxnId="{C1F87E5D-D179-4563-A7CE-7951A84280BB}">
      <dgm:prSet/>
      <dgm:spPr/>
      <dgm:t>
        <a:bodyPr/>
        <a:lstStyle/>
        <a:p>
          <a:endParaRPr lang="en-US"/>
        </a:p>
      </dgm:t>
    </dgm:pt>
    <dgm:pt modelId="{3EE1FC11-90E6-43C4-ABD4-02A0DBEF217A}" type="sibTrans" cxnId="{C1F87E5D-D179-4563-A7CE-7951A84280BB}">
      <dgm:prSet/>
      <dgm:spPr/>
      <dgm:t>
        <a:bodyPr/>
        <a:lstStyle/>
        <a:p>
          <a:endParaRPr lang="en-US"/>
        </a:p>
      </dgm:t>
    </dgm:pt>
    <dgm:pt modelId="{853B7DD9-A78B-4814-8984-7C56536E7F1A}" type="pres">
      <dgm:prSet presAssocID="{F62EFB1A-75C5-410C-8CD4-D2F39E5A664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3649495-B655-4473-940B-02A3C9B48F1C}" type="pres">
      <dgm:prSet presAssocID="{F62EFB1A-75C5-410C-8CD4-D2F39E5A6647}" presName="Name1" presStyleCnt="0"/>
      <dgm:spPr/>
    </dgm:pt>
    <dgm:pt modelId="{6DDCD061-7385-4002-BAB4-BC1AF3378292}" type="pres">
      <dgm:prSet presAssocID="{F62EFB1A-75C5-410C-8CD4-D2F39E5A6647}" presName="cycle" presStyleCnt="0"/>
      <dgm:spPr/>
    </dgm:pt>
    <dgm:pt modelId="{0572FB4D-8759-4BEB-A7F6-CB92BA00B947}" type="pres">
      <dgm:prSet presAssocID="{F62EFB1A-75C5-410C-8CD4-D2F39E5A6647}" presName="srcNode" presStyleLbl="node1" presStyleIdx="0" presStyleCnt="2"/>
      <dgm:spPr/>
    </dgm:pt>
    <dgm:pt modelId="{D2D9AA3A-DB3B-4610-B544-253267A6252B}" type="pres">
      <dgm:prSet presAssocID="{F62EFB1A-75C5-410C-8CD4-D2F39E5A6647}" presName="conn" presStyleLbl="parChTrans1D2" presStyleIdx="0" presStyleCnt="1"/>
      <dgm:spPr/>
      <dgm:t>
        <a:bodyPr/>
        <a:lstStyle/>
        <a:p>
          <a:endParaRPr lang="en-US"/>
        </a:p>
      </dgm:t>
    </dgm:pt>
    <dgm:pt modelId="{35AA9709-518E-4BD6-A31A-608CD8569AE3}" type="pres">
      <dgm:prSet presAssocID="{F62EFB1A-75C5-410C-8CD4-D2F39E5A6647}" presName="extraNode" presStyleLbl="node1" presStyleIdx="0" presStyleCnt="2"/>
      <dgm:spPr/>
    </dgm:pt>
    <dgm:pt modelId="{6F6DC382-B3B9-456B-951F-E3912E18BDFE}" type="pres">
      <dgm:prSet presAssocID="{F62EFB1A-75C5-410C-8CD4-D2F39E5A6647}" presName="dstNode" presStyleLbl="node1" presStyleIdx="0" presStyleCnt="2"/>
      <dgm:spPr/>
    </dgm:pt>
    <dgm:pt modelId="{FBAF1FC8-B9A4-48A0-BC92-9A06E3B76640}" type="pres">
      <dgm:prSet presAssocID="{B2D4DE81-CDC8-4193-B17E-7AB52A7B163E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FC99F-C092-46B3-8EAF-3ED87B598A75}" type="pres">
      <dgm:prSet presAssocID="{B2D4DE81-CDC8-4193-B17E-7AB52A7B163E}" presName="accent_1" presStyleCnt="0"/>
      <dgm:spPr/>
    </dgm:pt>
    <dgm:pt modelId="{D62F9C6D-5987-43EC-8532-D7FAC497A129}" type="pres">
      <dgm:prSet presAssocID="{B2D4DE81-CDC8-4193-B17E-7AB52A7B163E}" presName="accentRepeatNode" presStyleLbl="solidFgAcc1" presStyleIdx="0" presStyleCnt="2"/>
      <dgm:spPr/>
    </dgm:pt>
    <dgm:pt modelId="{A8CE895D-3C1B-40E7-8808-785274306068}" type="pres">
      <dgm:prSet presAssocID="{3AE4C25B-8933-4448-A457-B295D1B9D327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1C376-D9A6-49FC-B08E-C5F21980B7E7}" type="pres">
      <dgm:prSet presAssocID="{3AE4C25B-8933-4448-A457-B295D1B9D327}" presName="accent_2" presStyleCnt="0"/>
      <dgm:spPr/>
    </dgm:pt>
    <dgm:pt modelId="{50E3B4B2-D9A8-4DA6-BDD2-660DFB5172EE}" type="pres">
      <dgm:prSet presAssocID="{3AE4C25B-8933-4448-A457-B295D1B9D327}" presName="accentRepeatNode" presStyleLbl="solidFgAcc1" presStyleIdx="1" presStyleCnt="2"/>
      <dgm:spPr/>
    </dgm:pt>
  </dgm:ptLst>
  <dgm:cxnLst>
    <dgm:cxn modelId="{3E72D589-B2BD-4D47-95B7-DDDC38DA38D3}" type="presOf" srcId="{B2D4DE81-CDC8-4193-B17E-7AB52A7B163E}" destId="{FBAF1FC8-B9A4-48A0-BC92-9A06E3B76640}" srcOrd="0" destOrd="0" presId="urn:microsoft.com/office/officeart/2008/layout/VerticalCurvedList"/>
    <dgm:cxn modelId="{C1F87E5D-D179-4563-A7CE-7951A84280BB}" srcId="{F62EFB1A-75C5-410C-8CD4-D2F39E5A6647}" destId="{3AE4C25B-8933-4448-A457-B295D1B9D327}" srcOrd="1" destOrd="0" parTransId="{96EA7325-CE66-441A-A48C-C625A839E1DE}" sibTransId="{3EE1FC11-90E6-43C4-ABD4-02A0DBEF217A}"/>
    <dgm:cxn modelId="{F48B8374-DDF1-4317-81FB-0CC42F7EF8C5}" srcId="{F62EFB1A-75C5-410C-8CD4-D2F39E5A6647}" destId="{B2D4DE81-CDC8-4193-B17E-7AB52A7B163E}" srcOrd="0" destOrd="0" parTransId="{F65B451A-D0C9-430E-A7B0-07C0433372BE}" sibTransId="{FCDA633F-E928-490A-977F-4F98E088E3B5}"/>
    <dgm:cxn modelId="{08C40EBF-AEC8-4D14-8CEB-A163054FB91B}" type="presOf" srcId="{FCDA633F-E928-490A-977F-4F98E088E3B5}" destId="{D2D9AA3A-DB3B-4610-B544-253267A6252B}" srcOrd="0" destOrd="0" presId="urn:microsoft.com/office/officeart/2008/layout/VerticalCurvedList"/>
    <dgm:cxn modelId="{B7E40638-9169-42AE-A9C6-97CAE77AA97C}" type="presOf" srcId="{3AE4C25B-8933-4448-A457-B295D1B9D327}" destId="{A8CE895D-3C1B-40E7-8808-785274306068}" srcOrd="0" destOrd="0" presId="urn:microsoft.com/office/officeart/2008/layout/VerticalCurvedList"/>
    <dgm:cxn modelId="{D1EE170C-072D-4139-BBAB-B61194B760AF}" type="presOf" srcId="{F62EFB1A-75C5-410C-8CD4-D2F39E5A6647}" destId="{853B7DD9-A78B-4814-8984-7C56536E7F1A}" srcOrd="0" destOrd="0" presId="urn:microsoft.com/office/officeart/2008/layout/VerticalCurvedList"/>
    <dgm:cxn modelId="{F58A51EE-A47D-4AA8-BF7F-A55384B8EB01}" type="presParOf" srcId="{853B7DD9-A78B-4814-8984-7C56536E7F1A}" destId="{73649495-B655-4473-940B-02A3C9B48F1C}" srcOrd="0" destOrd="0" presId="urn:microsoft.com/office/officeart/2008/layout/VerticalCurvedList"/>
    <dgm:cxn modelId="{F6B4D3FF-ABB7-4828-8438-7D5C3F251C59}" type="presParOf" srcId="{73649495-B655-4473-940B-02A3C9B48F1C}" destId="{6DDCD061-7385-4002-BAB4-BC1AF3378292}" srcOrd="0" destOrd="0" presId="urn:microsoft.com/office/officeart/2008/layout/VerticalCurvedList"/>
    <dgm:cxn modelId="{CF9860BF-430A-4E06-8F0C-70C5CE3ECFE1}" type="presParOf" srcId="{6DDCD061-7385-4002-BAB4-BC1AF3378292}" destId="{0572FB4D-8759-4BEB-A7F6-CB92BA00B947}" srcOrd="0" destOrd="0" presId="urn:microsoft.com/office/officeart/2008/layout/VerticalCurvedList"/>
    <dgm:cxn modelId="{099FE3F8-2521-4959-A06B-5125016F1207}" type="presParOf" srcId="{6DDCD061-7385-4002-BAB4-BC1AF3378292}" destId="{D2D9AA3A-DB3B-4610-B544-253267A6252B}" srcOrd="1" destOrd="0" presId="urn:microsoft.com/office/officeart/2008/layout/VerticalCurvedList"/>
    <dgm:cxn modelId="{077B27FF-0965-41D5-B2E5-4539CD2C0ECB}" type="presParOf" srcId="{6DDCD061-7385-4002-BAB4-BC1AF3378292}" destId="{35AA9709-518E-4BD6-A31A-608CD8569AE3}" srcOrd="2" destOrd="0" presId="urn:microsoft.com/office/officeart/2008/layout/VerticalCurvedList"/>
    <dgm:cxn modelId="{01CD495E-2A85-4BCB-B962-46F4D73D6C3A}" type="presParOf" srcId="{6DDCD061-7385-4002-BAB4-BC1AF3378292}" destId="{6F6DC382-B3B9-456B-951F-E3912E18BDFE}" srcOrd="3" destOrd="0" presId="urn:microsoft.com/office/officeart/2008/layout/VerticalCurvedList"/>
    <dgm:cxn modelId="{EB0FD295-0EC6-4B94-A9EB-F6EA56E4A6C4}" type="presParOf" srcId="{73649495-B655-4473-940B-02A3C9B48F1C}" destId="{FBAF1FC8-B9A4-48A0-BC92-9A06E3B76640}" srcOrd="1" destOrd="0" presId="urn:microsoft.com/office/officeart/2008/layout/VerticalCurvedList"/>
    <dgm:cxn modelId="{BBF0EF4A-CA79-4921-8C9C-08C8AEDC9BF0}" type="presParOf" srcId="{73649495-B655-4473-940B-02A3C9B48F1C}" destId="{4D6FC99F-C092-46B3-8EAF-3ED87B598A75}" srcOrd="2" destOrd="0" presId="urn:microsoft.com/office/officeart/2008/layout/VerticalCurvedList"/>
    <dgm:cxn modelId="{D4C082AB-0281-4F4C-B727-BB4426376071}" type="presParOf" srcId="{4D6FC99F-C092-46B3-8EAF-3ED87B598A75}" destId="{D62F9C6D-5987-43EC-8532-D7FAC497A129}" srcOrd="0" destOrd="0" presId="urn:microsoft.com/office/officeart/2008/layout/VerticalCurvedList"/>
    <dgm:cxn modelId="{E6A90323-2842-4F99-A87E-42BF8BA306A0}" type="presParOf" srcId="{73649495-B655-4473-940B-02A3C9B48F1C}" destId="{A8CE895D-3C1B-40E7-8808-785274306068}" srcOrd="3" destOrd="0" presId="urn:microsoft.com/office/officeart/2008/layout/VerticalCurvedList"/>
    <dgm:cxn modelId="{DC37361A-EB48-4F09-AC13-EFA03EE7DB92}" type="presParOf" srcId="{73649495-B655-4473-940B-02A3C9B48F1C}" destId="{88B1C376-D9A6-49FC-B08E-C5F21980B7E7}" srcOrd="4" destOrd="0" presId="urn:microsoft.com/office/officeart/2008/layout/VerticalCurvedList"/>
    <dgm:cxn modelId="{BEA992E5-B065-45EC-B0A9-77F23403E490}" type="presParOf" srcId="{88B1C376-D9A6-49FC-B08E-C5F21980B7E7}" destId="{50E3B4B2-D9A8-4DA6-BDD2-660DFB5172E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62EFB1A-75C5-410C-8CD4-D2F39E5A66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916CCD-6453-4827-8029-D83C9A9BEDED}">
      <dgm:prSet/>
      <dgm:spPr/>
      <dgm:t>
        <a:bodyPr/>
        <a:lstStyle/>
        <a:p>
          <a:r>
            <a:rPr lang="en-US" dirty="0" smtClean="0"/>
            <a:t>1. Advance Dino</a:t>
          </a:r>
          <a:endParaRPr lang="en-US" dirty="0"/>
        </a:p>
      </dgm:t>
    </dgm:pt>
    <dgm:pt modelId="{01DCE6B8-E489-4264-94BA-3E3D35EBA53D}" type="parTrans" cxnId="{94C68038-2EA8-4C1E-AAAA-980D822A40EB}">
      <dgm:prSet/>
      <dgm:spPr/>
      <dgm:t>
        <a:bodyPr/>
        <a:lstStyle/>
        <a:p>
          <a:endParaRPr lang="en-US"/>
        </a:p>
      </dgm:t>
    </dgm:pt>
    <dgm:pt modelId="{83CA78E2-3ACC-420E-B5E2-F6E71378AD31}" type="sibTrans" cxnId="{94C68038-2EA8-4C1E-AAAA-980D822A40EB}">
      <dgm:prSet/>
      <dgm:spPr/>
      <dgm:t>
        <a:bodyPr/>
        <a:lstStyle/>
        <a:p>
          <a:endParaRPr lang="en-US"/>
        </a:p>
      </dgm:t>
    </dgm:pt>
    <dgm:pt modelId="{A7F0FD91-B423-4C5C-A279-5A71673EC230}">
      <dgm:prSet/>
      <dgm:spPr/>
      <dgm:t>
        <a:bodyPr/>
        <a:lstStyle/>
        <a:p>
          <a:r>
            <a:rPr lang="en-US" dirty="0" smtClean="0"/>
            <a:t>2. FC Manager</a:t>
          </a:r>
          <a:endParaRPr lang="en-US" dirty="0"/>
        </a:p>
      </dgm:t>
    </dgm:pt>
    <dgm:pt modelId="{5451DEAF-716E-409E-BFCB-F410C183382F}" type="parTrans" cxnId="{FBE05EE3-A75D-4BCB-8817-275FDAB5E885}">
      <dgm:prSet/>
      <dgm:spPr/>
      <dgm:t>
        <a:bodyPr/>
        <a:lstStyle/>
        <a:p>
          <a:endParaRPr lang="en-US"/>
        </a:p>
      </dgm:t>
    </dgm:pt>
    <dgm:pt modelId="{FC9708F5-D8A0-433A-AA0C-B81C7593D8F9}" type="sibTrans" cxnId="{FBE05EE3-A75D-4BCB-8817-275FDAB5E885}">
      <dgm:prSet/>
      <dgm:spPr/>
      <dgm:t>
        <a:bodyPr/>
        <a:lstStyle/>
        <a:p>
          <a:endParaRPr lang="en-US"/>
        </a:p>
      </dgm:t>
    </dgm:pt>
    <dgm:pt modelId="{853B7DD9-A78B-4814-8984-7C56536E7F1A}" type="pres">
      <dgm:prSet presAssocID="{F62EFB1A-75C5-410C-8CD4-D2F39E5A664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3649495-B655-4473-940B-02A3C9B48F1C}" type="pres">
      <dgm:prSet presAssocID="{F62EFB1A-75C5-410C-8CD4-D2F39E5A6647}" presName="Name1" presStyleCnt="0"/>
      <dgm:spPr/>
    </dgm:pt>
    <dgm:pt modelId="{6DDCD061-7385-4002-BAB4-BC1AF3378292}" type="pres">
      <dgm:prSet presAssocID="{F62EFB1A-75C5-410C-8CD4-D2F39E5A6647}" presName="cycle" presStyleCnt="0"/>
      <dgm:spPr/>
    </dgm:pt>
    <dgm:pt modelId="{0572FB4D-8759-4BEB-A7F6-CB92BA00B947}" type="pres">
      <dgm:prSet presAssocID="{F62EFB1A-75C5-410C-8CD4-D2F39E5A6647}" presName="srcNode" presStyleLbl="node1" presStyleIdx="0" presStyleCnt="2"/>
      <dgm:spPr/>
    </dgm:pt>
    <dgm:pt modelId="{D2D9AA3A-DB3B-4610-B544-253267A6252B}" type="pres">
      <dgm:prSet presAssocID="{F62EFB1A-75C5-410C-8CD4-D2F39E5A6647}" presName="conn" presStyleLbl="parChTrans1D2" presStyleIdx="0" presStyleCnt="1"/>
      <dgm:spPr/>
      <dgm:t>
        <a:bodyPr/>
        <a:lstStyle/>
        <a:p>
          <a:endParaRPr lang="en-US"/>
        </a:p>
      </dgm:t>
    </dgm:pt>
    <dgm:pt modelId="{35AA9709-518E-4BD6-A31A-608CD8569AE3}" type="pres">
      <dgm:prSet presAssocID="{F62EFB1A-75C5-410C-8CD4-D2F39E5A6647}" presName="extraNode" presStyleLbl="node1" presStyleIdx="0" presStyleCnt="2"/>
      <dgm:spPr/>
    </dgm:pt>
    <dgm:pt modelId="{6F6DC382-B3B9-456B-951F-E3912E18BDFE}" type="pres">
      <dgm:prSet presAssocID="{F62EFB1A-75C5-410C-8CD4-D2F39E5A6647}" presName="dstNode" presStyleLbl="node1" presStyleIdx="0" presStyleCnt="2"/>
      <dgm:spPr/>
    </dgm:pt>
    <dgm:pt modelId="{245A3BE2-227A-4FC5-B1D2-DABE3A6D9362}" type="pres">
      <dgm:prSet presAssocID="{2F916CCD-6453-4827-8029-D83C9A9BEDED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F0DB3-F6EA-4B23-9CE2-ADD3C067CF53}" type="pres">
      <dgm:prSet presAssocID="{2F916CCD-6453-4827-8029-D83C9A9BEDED}" presName="accent_1" presStyleCnt="0"/>
      <dgm:spPr/>
    </dgm:pt>
    <dgm:pt modelId="{792A4691-D085-4F9F-8689-4E804E872D42}" type="pres">
      <dgm:prSet presAssocID="{2F916CCD-6453-4827-8029-D83C9A9BEDED}" presName="accentRepeatNode" presStyleLbl="solidFgAcc1" presStyleIdx="0" presStyleCnt="2"/>
      <dgm:spPr/>
    </dgm:pt>
    <dgm:pt modelId="{0E7DFB8A-B6BE-4690-9AEC-3A6818359A31}" type="pres">
      <dgm:prSet presAssocID="{A7F0FD91-B423-4C5C-A279-5A71673EC230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930A6E-4D45-4544-9AE1-93A98B0E8611}" type="pres">
      <dgm:prSet presAssocID="{A7F0FD91-B423-4C5C-A279-5A71673EC230}" presName="accent_2" presStyleCnt="0"/>
      <dgm:spPr/>
    </dgm:pt>
    <dgm:pt modelId="{82ED1D78-AC6F-4078-8CD4-64214D8B4558}" type="pres">
      <dgm:prSet presAssocID="{A7F0FD91-B423-4C5C-A279-5A71673EC230}" presName="accentRepeatNode" presStyleLbl="solidFgAcc1" presStyleIdx="1" presStyleCnt="2"/>
      <dgm:spPr/>
    </dgm:pt>
  </dgm:ptLst>
  <dgm:cxnLst>
    <dgm:cxn modelId="{FBE05EE3-A75D-4BCB-8817-275FDAB5E885}" srcId="{F62EFB1A-75C5-410C-8CD4-D2F39E5A6647}" destId="{A7F0FD91-B423-4C5C-A279-5A71673EC230}" srcOrd="1" destOrd="0" parTransId="{5451DEAF-716E-409E-BFCB-F410C183382F}" sibTransId="{FC9708F5-D8A0-433A-AA0C-B81C7593D8F9}"/>
    <dgm:cxn modelId="{E6F0FFE8-1E9A-492C-AD7D-1DF0D549866C}" type="presOf" srcId="{2F916CCD-6453-4827-8029-D83C9A9BEDED}" destId="{245A3BE2-227A-4FC5-B1D2-DABE3A6D9362}" srcOrd="0" destOrd="0" presId="urn:microsoft.com/office/officeart/2008/layout/VerticalCurvedList"/>
    <dgm:cxn modelId="{94C68038-2EA8-4C1E-AAAA-980D822A40EB}" srcId="{F62EFB1A-75C5-410C-8CD4-D2F39E5A6647}" destId="{2F916CCD-6453-4827-8029-D83C9A9BEDED}" srcOrd="0" destOrd="0" parTransId="{01DCE6B8-E489-4264-94BA-3E3D35EBA53D}" sibTransId="{83CA78E2-3ACC-420E-B5E2-F6E71378AD31}"/>
    <dgm:cxn modelId="{FD8059F6-968F-43CC-9DB4-9C162C369810}" type="presOf" srcId="{A7F0FD91-B423-4C5C-A279-5A71673EC230}" destId="{0E7DFB8A-B6BE-4690-9AEC-3A6818359A31}" srcOrd="0" destOrd="0" presId="urn:microsoft.com/office/officeart/2008/layout/VerticalCurvedList"/>
    <dgm:cxn modelId="{0300E8DE-5044-42AA-85F8-753C1BC26899}" type="presOf" srcId="{F62EFB1A-75C5-410C-8CD4-D2F39E5A6647}" destId="{853B7DD9-A78B-4814-8984-7C56536E7F1A}" srcOrd="0" destOrd="0" presId="urn:microsoft.com/office/officeart/2008/layout/VerticalCurvedList"/>
    <dgm:cxn modelId="{0C48ACEC-89E3-470C-ACBE-008F5A9DD2B8}" type="presOf" srcId="{83CA78E2-3ACC-420E-B5E2-F6E71378AD31}" destId="{D2D9AA3A-DB3B-4610-B544-253267A6252B}" srcOrd="0" destOrd="0" presId="urn:microsoft.com/office/officeart/2008/layout/VerticalCurvedList"/>
    <dgm:cxn modelId="{3F54FA12-C339-480E-A4C7-4FAD5881D249}" type="presParOf" srcId="{853B7DD9-A78B-4814-8984-7C56536E7F1A}" destId="{73649495-B655-4473-940B-02A3C9B48F1C}" srcOrd="0" destOrd="0" presId="urn:microsoft.com/office/officeart/2008/layout/VerticalCurvedList"/>
    <dgm:cxn modelId="{8AE4D082-6CD0-4F1C-9095-9E0DD9D44FB1}" type="presParOf" srcId="{73649495-B655-4473-940B-02A3C9B48F1C}" destId="{6DDCD061-7385-4002-BAB4-BC1AF3378292}" srcOrd="0" destOrd="0" presId="urn:microsoft.com/office/officeart/2008/layout/VerticalCurvedList"/>
    <dgm:cxn modelId="{EED4A8FF-D4AB-466D-B445-2F282D4FF7F6}" type="presParOf" srcId="{6DDCD061-7385-4002-BAB4-BC1AF3378292}" destId="{0572FB4D-8759-4BEB-A7F6-CB92BA00B947}" srcOrd="0" destOrd="0" presId="urn:microsoft.com/office/officeart/2008/layout/VerticalCurvedList"/>
    <dgm:cxn modelId="{1D17349C-2B8E-45F1-91EE-329CC4FE0998}" type="presParOf" srcId="{6DDCD061-7385-4002-BAB4-BC1AF3378292}" destId="{D2D9AA3A-DB3B-4610-B544-253267A6252B}" srcOrd="1" destOrd="0" presId="urn:microsoft.com/office/officeart/2008/layout/VerticalCurvedList"/>
    <dgm:cxn modelId="{7D8617E5-AEC8-4D3A-BBCA-3B681FA1ED45}" type="presParOf" srcId="{6DDCD061-7385-4002-BAB4-BC1AF3378292}" destId="{35AA9709-518E-4BD6-A31A-608CD8569AE3}" srcOrd="2" destOrd="0" presId="urn:microsoft.com/office/officeart/2008/layout/VerticalCurvedList"/>
    <dgm:cxn modelId="{4F50C658-8AE7-492D-8EDB-C286A31B4B78}" type="presParOf" srcId="{6DDCD061-7385-4002-BAB4-BC1AF3378292}" destId="{6F6DC382-B3B9-456B-951F-E3912E18BDFE}" srcOrd="3" destOrd="0" presId="urn:microsoft.com/office/officeart/2008/layout/VerticalCurvedList"/>
    <dgm:cxn modelId="{840F9DA9-B946-40E0-80DB-ABBE7F421E86}" type="presParOf" srcId="{73649495-B655-4473-940B-02A3C9B48F1C}" destId="{245A3BE2-227A-4FC5-B1D2-DABE3A6D9362}" srcOrd="1" destOrd="0" presId="urn:microsoft.com/office/officeart/2008/layout/VerticalCurvedList"/>
    <dgm:cxn modelId="{51C96494-7A81-4517-A77A-D31D1E5A2EF0}" type="presParOf" srcId="{73649495-B655-4473-940B-02A3C9B48F1C}" destId="{284F0DB3-F6EA-4B23-9CE2-ADD3C067CF53}" srcOrd="2" destOrd="0" presId="urn:microsoft.com/office/officeart/2008/layout/VerticalCurvedList"/>
    <dgm:cxn modelId="{E2C58E72-5DA0-49AE-9679-7C1CBD2AB105}" type="presParOf" srcId="{284F0DB3-F6EA-4B23-9CE2-ADD3C067CF53}" destId="{792A4691-D085-4F9F-8689-4E804E872D42}" srcOrd="0" destOrd="0" presId="urn:microsoft.com/office/officeart/2008/layout/VerticalCurvedList"/>
    <dgm:cxn modelId="{037AB6DE-2FFB-4F36-8E8C-882EF5A62C99}" type="presParOf" srcId="{73649495-B655-4473-940B-02A3C9B48F1C}" destId="{0E7DFB8A-B6BE-4690-9AEC-3A6818359A31}" srcOrd="3" destOrd="0" presId="urn:microsoft.com/office/officeart/2008/layout/VerticalCurvedList"/>
    <dgm:cxn modelId="{C8FDF496-526B-4890-86D0-67173629EE3B}" type="presParOf" srcId="{73649495-B655-4473-940B-02A3C9B48F1C}" destId="{BB930A6E-4D45-4544-9AE1-93A98B0E8611}" srcOrd="4" destOrd="0" presId="urn:microsoft.com/office/officeart/2008/layout/VerticalCurvedList"/>
    <dgm:cxn modelId="{EA2CFC56-2EF5-43CF-939C-99CAC1B00F0B}" type="presParOf" srcId="{BB930A6E-4D45-4544-9AE1-93A98B0E8611}" destId="{82ED1D78-AC6F-4078-8CD4-64214D8B45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62EFB1A-75C5-410C-8CD4-D2F39E5A66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D4DE81-CDC8-4193-B17E-7AB52A7B163E}">
      <dgm:prSet phldrT="[Text]"/>
      <dgm:spPr/>
      <dgm:t>
        <a:bodyPr/>
        <a:lstStyle/>
        <a:p>
          <a:r>
            <a:rPr lang="en-US" dirty="0" smtClean="0"/>
            <a:t>1. Kung Fu House</a:t>
          </a:r>
          <a:endParaRPr lang="en-US" dirty="0"/>
        </a:p>
      </dgm:t>
    </dgm:pt>
    <dgm:pt modelId="{F65B451A-D0C9-430E-A7B0-07C0433372BE}" type="parTrans" cxnId="{F48B8374-DDF1-4317-81FB-0CC42F7EF8C5}">
      <dgm:prSet/>
      <dgm:spPr/>
      <dgm:t>
        <a:bodyPr/>
        <a:lstStyle/>
        <a:p>
          <a:endParaRPr lang="en-US"/>
        </a:p>
      </dgm:t>
    </dgm:pt>
    <dgm:pt modelId="{FCDA633F-E928-490A-977F-4F98E088E3B5}" type="sibTrans" cxnId="{F48B8374-DDF1-4317-81FB-0CC42F7EF8C5}">
      <dgm:prSet/>
      <dgm:spPr/>
      <dgm:t>
        <a:bodyPr/>
        <a:lstStyle/>
        <a:p>
          <a:endParaRPr lang="en-US"/>
        </a:p>
      </dgm:t>
    </dgm:pt>
    <dgm:pt modelId="{76B3C76E-A1C0-470C-9C82-0409BFD4F320}">
      <dgm:prSet/>
      <dgm:spPr/>
      <dgm:t>
        <a:bodyPr/>
        <a:lstStyle/>
        <a:p>
          <a:r>
            <a:rPr lang="en-US" dirty="0" smtClean="0"/>
            <a:t>2. LINE I am </a:t>
          </a:r>
          <a:r>
            <a:rPr lang="en-US" dirty="0" err="1" smtClean="0"/>
            <a:t>Wukong</a:t>
          </a:r>
          <a:endParaRPr lang="en-US" dirty="0"/>
        </a:p>
      </dgm:t>
    </dgm:pt>
    <dgm:pt modelId="{2BF6B877-FFF6-4208-AB73-0198708AFD9A}" type="parTrans" cxnId="{F1DF8543-8D66-49C9-AFF6-3C72350FFB8E}">
      <dgm:prSet/>
      <dgm:spPr/>
      <dgm:t>
        <a:bodyPr/>
        <a:lstStyle/>
        <a:p>
          <a:endParaRPr lang="en-US"/>
        </a:p>
      </dgm:t>
    </dgm:pt>
    <dgm:pt modelId="{E2A86C22-14AD-4BBC-9D0B-4FA19DE8F5C9}" type="sibTrans" cxnId="{F1DF8543-8D66-49C9-AFF6-3C72350FFB8E}">
      <dgm:prSet/>
      <dgm:spPr/>
      <dgm:t>
        <a:bodyPr/>
        <a:lstStyle/>
        <a:p>
          <a:endParaRPr lang="en-US"/>
        </a:p>
      </dgm:t>
    </dgm:pt>
    <dgm:pt modelId="{A6BCFFEB-6E66-492F-8A36-9EAADC9442EC}">
      <dgm:prSet/>
      <dgm:spPr/>
      <dgm:t>
        <a:bodyPr/>
        <a:lstStyle/>
        <a:p>
          <a:r>
            <a:rPr lang="en-US" smtClean="0"/>
            <a:t>3</a:t>
          </a:r>
          <a:r>
            <a:rPr lang="en-US" dirty="0" smtClean="0"/>
            <a:t>. Super </a:t>
          </a:r>
          <a:r>
            <a:rPr lang="en-US" dirty="0" err="1" smtClean="0"/>
            <a:t>Samkok</a:t>
          </a:r>
          <a:endParaRPr lang="en-US" dirty="0"/>
        </a:p>
      </dgm:t>
    </dgm:pt>
    <dgm:pt modelId="{DCE3D5CF-0859-4D59-A9D0-1CB1E9026B57}" type="parTrans" cxnId="{8B55A8F6-75BF-4237-9566-D466B8770831}">
      <dgm:prSet/>
      <dgm:spPr/>
      <dgm:t>
        <a:bodyPr/>
        <a:lstStyle/>
        <a:p>
          <a:endParaRPr lang="en-US"/>
        </a:p>
      </dgm:t>
    </dgm:pt>
    <dgm:pt modelId="{C9DF65EF-610F-4ACE-A4AF-D9B8D9E302FD}" type="sibTrans" cxnId="{8B55A8F6-75BF-4237-9566-D466B8770831}">
      <dgm:prSet/>
      <dgm:spPr/>
      <dgm:t>
        <a:bodyPr/>
        <a:lstStyle/>
        <a:p>
          <a:endParaRPr lang="en-US"/>
        </a:p>
      </dgm:t>
    </dgm:pt>
    <dgm:pt modelId="{853B7DD9-A78B-4814-8984-7C56536E7F1A}" type="pres">
      <dgm:prSet presAssocID="{F62EFB1A-75C5-410C-8CD4-D2F39E5A664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3649495-B655-4473-940B-02A3C9B48F1C}" type="pres">
      <dgm:prSet presAssocID="{F62EFB1A-75C5-410C-8CD4-D2F39E5A6647}" presName="Name1" presStyleCnt="0"/>
      <dgm:spPr/>
    </dgm:pt>
    <dgm:pt modelId="{6DDCD061-7385-4002-BAB4-BC1AF3378292}" type="pres">
      <dgm:prSet presAssocID="{F62EFB1A-75C5-410C-8CD4-D2F39E5A6647}" presName="cycle" presStyleCnt="0"/>
      <dgm:spPr/>
    </dgm:pt>
    <dgm:pt modelId="{0572FB4D-8759-4BEB-A7F6-CB92BA00B947}" type="pres">
      <dgm:prSet presAssocID="{F62EFB1A-75C5-410C-8CD4-D2F39E5A6647}" presName="srcNode" presStyleLbl="node1" presStyleIdx="0" presStyleCnt="3"/>
      <dgm:spPr/>
    </dgm:pt>
    <dgm:pt modelId="{D2D9AA3A-DB3B-4610-B544-253267A6252B}" type="pres">
      <dgm:prSet presAssocID="{F62EFB1A-75C5-410C-8CD4-D2F39E5A6647}" presName="conn" presStyleLbl="parChTrans1D2" presStyleIdx="0" presStyleCnt="1"/>
      <dgm:spPr/>
      <dgm:t>
        <a:bodyPr/>
        <a:lstStyle/>
        <a:p>
          <a:endParaRPr lang="en-US"/>
        </a:p>
      </dgm:t>
    </dgm:pt>
    <dgm:pt modelId="{35AA9709-518E-4BD6-A31A-608CD8569AE3}" type="pres">
      <dgm:prSet presAssocID="{F62EFB1A-75C5-410C-8CD4-D2F39E5A6647}" presName="extraNode" presStyleLbl="node1" presStyleIdx="0" presStyleCnt="3"/>
      <dgm:spPr/>
    </dgm:pt>
    <dgm:pt modelId="{6F6DC382-B3B9-456B-951F-E3912E18BDFE}" type="pres">
      <dgm:prSet presAssocID="{F62EFB1A-75C5-410C-8CD4-D2F39E5A6647}" presName="dstNode" presStyleLbl="node1" presStyleIdx="0" presStyleCnt="3"/>
      <dgm:spPr/>
    </dgm:pt>
    <dgm:pt modelId="{FBAF1FC8-B9A4-48A0-BC92-9A06E3B76640}" type="pres">
      <dgm:prSet presAssocID="{B2D4DE81-CDC8-4193-B17E-7AB52A7B163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FC99F-C092-46B3-8EAF-3ED87B598A75}" type="pres">
      <dgm:prSet presAssocID="{B2D4DE81-CDC8-4193-B17E-7AB52A7B163E}" presName="accent_1" presStyleCnt="0"/>
      <dgm:spPr/>
    </dgm:pt>
    <dgm:pt modelId="{D62F9C6D-5987-43EC-8532-D7FAC497A129}" type="pres">
      <dgm:prSet presAssocID="{B2D4DE81-CDC8-4193-B17E-7AB52A7B163E}" presName="accentRepeatNode" presStyleLbl="solidFgAcc1" presStyleIdx="0" presStyleCnt="3"/>
      <dgm:spPr/>
    </dgm:pt>
    <dgm:pt modelId="{3B8EE2EE-9387-4B93-A92F-18B7438FA5C2}" type="pres">
      <dgm:prSet presAssocID="{76B3C76E-A1C0-470C-9C82-0409BFD4F320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EC183E-891C-4CC0-BE67-0ACF02DCBA0A}" type="pres">
      <dgm:prSet presAssocID="{76B3C76E-A1C0-470C-9C82-0409BFD4F320}" presName="accent_2" presStyleCnt="0"/>
      <dgm:spPr/>
    </dgm:pt>
    <dgm:pt modelId="{2E8028FF-FE10-4DFD-8613-E810B1B70486}" type="pres">
      <dgm:prSet presAssocID="{76B3C76E-A1C0-470C-9C82-0409BFD4F320}" presName="accentRepeatNode" presStyleLbl="solidFgAcc1" presStyleIdx="1" presStyleCnt="3"/>
      <dgm:spPr/>
    </dgm:pt>
    <dgm:pt modelId="{B9B26235-1FB3-4710-8DA6-7ACBFD6427D1}" type="pres">
      <dgm:prSet presAssocID="{A6BCFFEB-6E66-492F-8A36-9EAADC9442EC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7BD97B-B64C-4984-9EE1-636055D45FA1}" type="pres">
      <dgm:prSet presAssocID="{A6BCFFEB-6E66-492F-8A36-9EAADC9442EC}" presName="accent_3" presStyleCnt="0"/>
      <dgm:spPr/>
    </dgm:pt>
    <dgm:pt modelId="{E6BE6A2A-E0B3-46DF-9CC1-2982D0A9DE41}" type="pres">
      <dgm:prSet presAssocID="{A6BCFFEB-6E66-492F-8A36-9EAADC9442EC}" presName="accentRepeatNode" presStyleLbl="solidFgAcc1" presStyleIdx="2" presStyleCnt="3"/>
      <dgm:spPr/>
    </dgm:pt>
  </dgm:ptLst>
  <dgm:cxnLst>
    <dgm:cxn modelId="{8B55A8F6-75BF-4237-9566-D466B8770831}" srcId="{F62EFB1A-75C5-410C-8CD4-D2F39E5A6647}" destId="{A6BCFFEB-6E66-492F-8A36-9EAADC9442EC}" srcOrd="2" destOrd="0" parTransId="{DCE3D5CF-0859-4D59-A9D0-1CB1E9026B57}" sibTransId="{C9DF65EF-610F-4ACE-A4AF-D9B8D9E302FD}"/>
    <dgm:cxn modelId="{F48B8374-DDF1-4317-81FB-0CC42F7EF8C5}" srcId="{F62EFB1A-75C5-410C-8CD4-D2F39E5A6647}" destId="{B2D4DE81-CDC8-4193-B17E-7AB52A7B163E}" srcOrd="0" destOrd="0" parTransId="{F65B451A-D0C9-430E-A7B0-07C0433372BE}" sibTransId="{FCDA633F-E928-490A-977F-4F98E088E3B5}"/>
    <dgm:cxn modelId="{F3A59AC1-C2CD-4D0A-B5E7-5C3252D2D827}" type="presOf" srcId="{B2D4DE81-CDC8-4193-B17E-7AB52A7B163E}" destId="{FBAF1FC8-B9A4-48A0-BC92-9A06E3B76640}" srcOrd="0" destOrd="0" presId="urn:microsoft.com/office/officeart/2008/layout/VerticalCurvedList"/>
    <dgm:cxn modelId="{BD442A0F-4AB8-49CE-B12D-F1E7B80E266D}" type="presOf" srcId="{A6BCFFEB-6E66-492F-8A36-9EAADC9442EC}" destId="{B9B26235-1FB3-4710-8DA6-7ACBFD6427D1}" srcOrd="0" destOrd="0" presId="urn:microsoft.com/office/officeart/2008/layout/VerticalCurvedList"/>
    <dgm:cxn modelId="{73F8DF6E-450E-4CD6-AC43-29234D24A4D3}" type="presOf" srcId="{FCDA633F-E928-490A-977F-4F98E088E3B5}" destId="{D2D9AA3A-DB3B-4610-B544-253267A6252B}" srcOrd="0" destOrd="0" presId="urn:microsoft.com/office/officeart/2008/layout/VerticalCurvedList"/>
    <dgm:cxn modelId="{F1DF8543-8D66-49C9-AFF6-3C72350FFB8E}" srcId="{F62EFB1A-75C5-410C-8CD4-D2F39E5A6647}" destId="{76B3C76E-A1C0-470C-9C82-0409BFD4F320}" srcOrd="1" destOrd="0" parTransId="{2BF6B877-FFF6-4208-AB73-0198708AFD9A}" sibTransId="{E2A86C22-14AD-4BBC-9D0B-4FA19DE8F5C9}"/>
    <dgm:cxn modelId="{A27650DE-0573-4323-9205-822A1147A92E}" type="presOf" srcId="{76B3C76E-A1C0-470C-9C82-0409BFD4F320}" destId="{3B8EE2EE-9387-4B93-A92F-18B7438FA5C2}" srcOrd="0" destOrd="0" presId="urn:microsoft.com/office/officeart/2008/layout/VerticalCurvedList"/>
    <dgm:cxn modelId="{1C0757D5-A71C-4F43-B2B9-C04A7003DF5C}" type="presOf" srcId="{F62EFB1A-75C5-410C-8CD4-D2F39E5A6647}" destId="{853B7DD9-A78B-4814-8984-7C56536E7F1A}" srcOrd="0" destOrd="0" presId="urn:microsoft.com/office/officeart/2008/layout/VerticalCurvedList"/>
    <dgm:cxn modelId="{D9D7D9AF-FA60-489E-94AD-491F9475FFCB}" type="presParOf" srcId="{853B7DD9-A78B-4814-8984-7C56536E7F1A}" destId="{73649495-B655-4473-940B-02A3C9B48F1C}" srcOrd="0" destOrd="0" presId="urn:microsoft.com/office/officeart/2008/layout/VerticalCurvedList"/>
    <dgm:cxn modelId="{B923A971-C3C9-4957-A1BC-20C810A984AA}" type="presParOf" srcId="{73649495-B655-4473-940B-02A3C9B48F1C}" destId="{6DDCD061-7385-4002-BAB4-BC1AF3378292}" srcOrd="0" destOrd="0" presId="urn:microsoft.com/office/officeart/2008/layout/VerticalCurvedList"/>
    <dgm:cxn modelId="{660E8C39-3A77-4E69-AABB-48260190F0A3}" type="presParOf" srcId="{6DDCD061-7385-4002-BAB4-BC1AF3378292}" destId="{0572FB4D-8759-4BEB-A7F6-CB92BA00B947}" srcOrd="0" destOrd="0" presId="urn:microsoft.com/office/officeart/2008/layout/VerticalCurvedList"/>
    <dgm:cxn modelId="{B48FF357-60D6-4A9A-B28F-7EF49CD9353F}" type="presParOf" srcId="{6DDCD061-7385-4002-BAB4-BC1AF3378292}" destId="{D2D9AA3A-DB3B-4610-B544-253267A6252B}" srcOrd="1" destOrd="0" presId="urn:microsoft.com/office/officeart/2008/layout/VerticalCurvedList"/>
    <dgm:cxn modelId="{66CCF128-8185-40A9-BB81-44476F9B8B15}" type="presParOf" srcId="{6DDCD061-7385-4002-BAB4-BC1AF3378292}" destId="{35AA9709-518E-4BD6-A31A-608CD8569AE3}" srcOrd="2" destOrd="0" presId="urn:microsoft.com/office/officeart/2008/layout/VerticalCurvedList"/>
    <dgm:cxn modelId="{0EA22E9F-1097-4385-AD47-635C5B3B0BAC}" type="presParOf" srcId="{6DDCD061-7385-4002-BAB4-BC1AF3378292}" destId="{6F6DC382-B3B9-456B-951F-E3912E18BDFE}" srcOrd="3" destOrd="0" presId="urn:microsoft.com/office/officeart/2008/layout/VerticalCurvedList"/>
    <dgm:cxn modelId="{6FDDF79B-E369-4BD4-B9BA-CAFF9E4744DB}" type="presParOf" srcId="{73649495-B655-4473-940B-02A3C9B48F1C}" destId="{FBAF1FC8-B9A4-48A0-BC92-9A06E3B76640}" srcOrd="1" destOrd="0" presId="urn:microsoft.com/office/officeart/2008/layout/VerticalCurvedList"/>
    <dgm:cxn modelId="{4775DCA1-B574-4128-8B1B-BCA8ACD5A8A8}" type="presParOf" srcId="{73649495-B655-4473-940B-02A3C9B48F1C}" destId="{4D6FC99F-C092-46B3-8EAF-3ED87B598A75}" srcOrd="2" destOrd="0" presId="urn:microsoft.com/office/officeart/2008/layout/VerticalCurvedList"/>
    <dgm:cxn modelId="{372662B0-E7B2-44F8-BBC7-050C136BCE7E}" type="presParOf" srcId="{4D6FC99F-C092-46B3-8EAF-3ED87B598A75}" destId="{D62F9C6D-5987-43EC-8532-D7FAC497A129}" srcOrd="0" destOrd="0" presId="urn:microsoft.com/office/officeart/2008/layout/VerticalCurvedList"/>
    <dgm:cxn modelId="{8739FF57-D8C4-4204-90BC-3BD5C7FE1D0B}" type="presParOf" srcId="{73649495-B655-4473-940B-02A3C9B48F1C}" destId="{3B8EE2EE-9387-4B93-A92F-18B7438FA5C2}" srcOrd="3" destOrd="0" presId="urn:microsoft.com/office/officeart/2008/layout/VerticalCurvedList"/>
    <dgm:cxn modelId="{44ABAB85-64F7-4EBB-8EAD-ECC5108CA238}" type="presParOf" srcId="{73649495-B655-4473-940B-02A3C9B48F1C}" destId="{DAEC183E-891C-4CC0-BE67-0ACF02DCBA0A}" srcOrd="4" destOrd="0" presId="urn:microsoft.com/office/officeart/2008/layout/VerticalCurvedList"/>
    <dgm:cxn modelId="{C9841ACD-EB77-42CA-AF37-8BFA36CE8375}" type="presParOf" srcId="{DAEC183E-891C-4CC0-BE67-0ACF02DCBA0A}" destId="{2E8028FF-FE10-4DFD-8613-E810B1B70486}" srcOrd="0" destOrd="0" presId="urn:microsoft.com/office/officeart/2008/layout/VerticalCurvedList"/>
    <dgm:cxn modelId="{CA9EBF0D-1DCA-4A5C-A4D9-71C03BEC920F}" type="presParOf" srcId="{73649495-B655-4473-940B-02A3C9B48F1C}" destId="{B9B26235-1FB3-4710-8DA6-7ACBFD6427D1}" srcOrd="5" destOrd="0" presId="urn:microsoft.com/office/officeart/2008/layout/VerticalCurvedList"/>
    <dgm:cxn modelId="{DCE5F2CE-9EA7-4A52-BAFD-78CEFE5AD326}" type="presParOf" srcId="{73649495-B655-4473-940B-02A3C9B48F1C}" destId="{E87BD97B-B64C-4984-9EE1-636055D45FA1}" srcOrd="6" destOrd="0" presId="urn:microsoft.com/office/officeart/2008/layout/VerticalCurvedList"/>
    <dgm:cxn modelId="{C67CE919-22D7-459F-9FF8-20FE342013BC}" type="presParOf" srcId="{E87BD97B-B64C-4984-9EE1-636055D45FA1}" destId="{E6BE6A2A-E0B3-46DF-9CC1-2982D0A9DE4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62EFB1A-75C5-410C-8CD4-D2F39E5A66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916CCD-6453-4827-8029-D83C9A9BEDED}">
      <dgm:prSet custT="1"/>
      <dgm:spPr/>
      <dgm:t>
        <a:bodyPr/>
        <a:lstStyle/>
        <a:p>
          <a:r>
            <a:rPr lang="en-US" sz="4800" dirty="0" smtClean="0"/>
            <a:t>1. Little General</a:t>
          </a:r>
          <a:endParaRPr lang="en-US" sz="4800" dirty="0"/>
        </a:p>
      </dgm:t>
    </dgm:pt>
    <dgm:pt modelId="{01DCE6B8-E489-4264-94BA-3E3D35EBA53D}" type="parTrans" cxnId="{94C68038-2EA8-4C1E-AAAA-980D822A40EB}">
      <dgm:prSet/>
      <dgm:spPr/>
      <dgm:t>
        <a:bodyPr/>
        <a:lstStyle/>
        <a:p>
          <a:endParaRPr lang="en-US"/>
        </a:p>
      </dgm:t>
    </dgm:pt>
    <dgm:pt modelId="{83CA78E2-3ACC-420E-B5E2-F6E71378AD31}" type="sibTrans" cxnId="{94C68038-2EA8-4C1E-AAAA-980D822A40EB}">
      <dgm:prSet/>
      <dgm:spPr/>
      <dgm:t>
        <a:bodyPr/>
        <a:lstStyle/>
        <a:p>
          <a:endParaRPr lang="en-US"/>
        </a:p>
      </dgm:t>
    </dgm:pt>
    <dgm:pt modelId="{853B7DD9-A78B-4814-8984-7C56536E7F1A}" type="pres">
      <dgm:prSet presAssocID="{F62EFB1A-75C5-410C-8CD4-D2F39E5A664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3649495-B655-4473-940B-02A3C9B48F1C}" type="pres">
      <dgm:prSet presAssocID="{F62EFB1A-75C5-410C-8CD4-D2F39E5A6647}" presName="Name1" presStyleCnt="0"/>
      <dgm:spPr/>
    </dgm:pt>
    <dgm:pt modelId="{6DDCD061-7385-4002-BAB4-BC1AF3378292}" type="pres">
      <dgm:prSet presAssocID="{F62EFB1A-75C5-410C-8CD4-D2F39E5A6647}" presName="cycle" presStyleCnt="0"/>
      <dgm:spPr/>
    </dgm:pt>
    <dgm:pt modelId="{0572FB4D-8759-4BEB-A7F6-CB92BA00B947}" type="pres">
      <dgm:prSet presAssocID="{F62EFB1A-75C5-410C-8CD4-D2F39E5A6647}" presName="srcNode" presStyleLbl="node1" presStyleIdx="0" presStyleCnt="1"/>
      <dgm:spPr/>
    </dgm:pt>
    <dgm:pt modelId="{D2D9AA3A-DB3B-4610-B544-253267A6252B}" type="pres">
      <dgm:prSet presAssocID="{F62EFB1A-75C5-410C-8CD4-D2F39E5A6647}" presName="conn" presStyleLbl="parChTrans1D2" presStyleIdx="0" presStyleCnt="1"/>
      <dgm:spPr/>
      <dgm:t>
        <a:bodyPr/>
        <a:lstStyle/>
        <a:p>
          <a:endParaRPr lang="en-US"/>
        </a:p>
      </dgm:t>
    </dgm:pt>
    <dgm:pt modelId="{35AA9709-518E-4BD6-A31A-608CD8569AE3}" type="pres">
      <dgm:prSet presAssocID="{F62EFB1A-75C5-410C-8CD4-D2F39E5A6647}" presName="extraNode" presStyleLbl="node1" presStyleIdx="0" presStyleCnt="1"/>
      <dgm:spPr/>
    </dgm:pt>
    <dgm:pt modelId="{6F6DC382-B3B9-456B-951F-E3912E18BDFE}" type="pres">
      <dgm:prSet presAssocID="{F62EFB1A-75C5-410C-8CD4-D2F39E5A6647}" presName="dstNode" presStyleLbl="node1" presStyleIdx="0" presStyleCnt="1"/>
      <dgm:spPr/>
    </dgm:pt>
    <dgm:pt modelId="{245A3BE2-227A-4FC5-B1D2-DABE3A6D9362}" type="pres">
      <dgm:prSet presAssocID="{2F916CCD-6453-4827-8029-D83C9A9BEDED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F0DB3-F6EA-4B23-9CE2-ADD3C067CF53}" type="pres">
      <dgm:prSet presAssocID="{2F916CCD-6453-4827-8029-D83C9A9BEDED}" presName="accent_1" presStyleCnt="0"/>
      <dgm:spPr/>
    </dgm:pt>
    <dgm:pt modelId="{792A4691-D085-4F9F-8689-4E804E872D42}" type="pres">
      <dgm:prSet presAssocID="{2F916CCD-6453-4827-8029-D83C9A9BEDED}" presName="accentRepeatNode" presStyleLbl="solidFgAcc1" presStyleIdx="0" presStyleCnt="1"/>
      <dgm:spPr/>
    </dgm:pt>
  </dgm:ptLst>
  <dgm:cxnLst>
    <dgm:cxn modelId="{E229B7DC-CC03-46B0-82DE-B14842000486}" type="presOf" srcId="{2F916CCD-6453-4827-8029-D83C9A9BEDED}" destId="{245A3BE2-227A-4FC5-B1D2-DABE3A6D9362}" srcOrd="0" destOrd="0" presId="urn:microsoft.com/office/officeart/2008/layout/VerticalCurvedList"/>
    <dgm:cxn modelId="{19665BE6-DECD-4185-93E0-6621334BB039}" type="presOf" srcId="{F62EFB1A-75C5-410C-8CD4-D2F39E5A6647}" destId="{853B7DD9-A78B-4814-8984-7C56536E7F1A}" srcOrd="0" destOrd="0" presId="urn:microsoft.com/office/officeart/2008/layout/VerticalCurvedList"/>
    <dgm:cxn modelId="{94C68038-2EA8-4C1E-AAAA-980D822A40EB}" srcId="{F62EFB1A-75C5-410C-8CD4-D2F39E5A6647}" destId="{2F916CCD-6453-4827-8029-D83C9A9BEDED}" srcOrd="0" destOrd="0" parTransId="{01DCE6B8-E489-4264-94BA-3E3D35EBA53D}" sibTransId="{83CA78E2-3ACC-420E-B5E2-F6E71378AD31}"/>
    <dgm:cxn modelId="{BBDB56A7-829A-42A9-B78D-E3F5B5EC3C08}" type="presOf" srcId="{83CA78E2-3ACC-420E-B5E2-F6E71378AD31}" destId="{D2D9AA3A-DB3B-4610-B544-253267A6252B}" srcOrd="0" destOrd="0" presId="urn:microsoft.com/office/officeart/2008/layout/VerticalCurvedList"/>
    <dgm:cxn modelId="{40A58A2D-377D-4928-A6DE-29832DABB19D}" type="presParOf" srcId="{853B7DD9-A78B-4814-8984-7C56536E7F1A}" destId="{73649495-B655-4473-940B-02A3C9B48F1C}" srcOrd="0" destOrd="0" presId="urn:microsoft.com/office/officeart/2008/layout/VerticalCurvedList"/>
    <dgm:cxn modelId="{91B6211D-D111-4317-9EC7-20E48DA53153}" type="presParOf" srcId="{73649495-B655-4473-940B-02A3C9B48F1C}" destId="{6DDCD061-7385-4002-BAB4-BC1AF3378292}" srcOrd="0" destOrd="0" presId="urn:microsoft.com/office/officeart/2008/layout/VerticalCurvedList"/>
    <dgm:cxn modelId="{CF534C6A-C985-488A-803D-BD0902152B68}" type="presParOf" srcId="{6DDCD061-7385-4002-BAB4-BC1AF3378292}" destId="{0572FB4D-8759-4BEB-A7F6-CB92BA00B947}" srcOrd="0" destOrd="0" presId="urn:microsoft.com/office/officeart/2008/layout/VerticalCurvedList"/>
    <dgm:cxn modelId="{62250395-C531-4E60-88C4-ABEB1B4F45D2}" type="presParOf" srcId="{6DDCD061-7385-4002-BAB4-BC1AF3378292}" destId="{D2D9AA3A-DB3B-4610-B544-253267A6252B}" srcOrd="1" destOrd="0" presId="urn:microsoft.com/office/officeart/2008/layout/VerticalCurvedList"/>
    <dgm:cxn modelId="{8485DEB0-58D9-471F-9D84-EC977F121985}" type="presParOf" srcId="{6DDCD061-7385-4002-BAB4-BC1AF3378292}" destId="{35AA9709-518E-4BD6-A31A-608CD8569AE3}" srcOrd="2" destOrd="0" presId="urn:microsoft.com/office/officeart/2008/layout/VerticalCurvedList"/>
    <dgm:cxn modelId="{2A45E366-5F41-40DA-A8C7-7F283F0903CE}" type="presParOf" srcId="{6DDCD061-7385-4002-BAB4-BC1AF3378292}" destId="{6F6DC382-B3B9-456B-951F-E3912E18BDFE}" srcOrd="3" destOrd="0" presId="urn:microsoft.com/office/officeart/2008/layout/VerticalCurvedList"/>
    <dgm:cxn modelId="{1863D374-8A23-4E1D-811A-DA1CC0AD10C5}" type="presParOf" srcId="{73649495-B655-4473-940B-02A3C9B48F1C}" destId="{245A3BE2-227A-4FC5-B1D2-DABE3A6D9362}" srcOrd="1" destOrd="0" presId="urn:microsoft.com/office/officeart/2008/layout/VerticalCurvedList"/>
    <dgm:cxn modelId="{A724BC73-9CC4-43AA-A345-390D64950F94}" type="presParOf" srcId="{73649495-B655-4473-940B-02A3C9B48F1C}" destId="{284F0DB3-F6EA-4B23-9CE2-ADD3C067CF53}" srcOrd="2" destOrd="0" presId="urn:microsoft.com/office/officeart/2008/layout/VerticalCurvedList"/>
    <dgm:cxn modelId="{4250FC89-9F8C-40BE-B46E-58B721A7CFCD}" type="presParOf" srcId="{284F0DB3-F6EA-4B23-9CE2-ADD3C067CF53}" destId="{792A4691-D085-4F9F-8689-4E804E872D4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737F20E-ED7A-453F-91AB-93945CE21E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3522A7-5CB1-41FB-8C3B-FF914285D4B1}">
      <dgm:prSet phldrT="[Text]"/>
      <dgm:spPr/>
      <dgm:t>
        <a:bodyPr/>
        <a:lstStyle/>
        <a:p>
          <a:r>
            <a:rPr lang="en-US" b="0" dirty="0" smtClean="0"/>
            <a:t>1) Research</a:t>
          </a:r>
          <a:endParaRPr lang="en-US" b="0" dirty="0"/>
        </a:p>
      </dgm:t>
    </dgm:pt>
    <dgm:pt modelId="{32A7E78F-5ABE-4E46-809C-79270FFC7F7A}" type="parTrans" cxnId="{0869BD54-44DB-4738-BE04-DCD357F50A4E}">
      <dgm:prSet/>
      <dgm:spPr/>
      <dgm:t>
        <a:bodyPr/>
        <a:lstStyle/>
        <a:p>
          <a:endParaRPr lang="en-US"/>
        </a:p>
      </dgm:t>
    </dgm:pt>
    <dgm:pt modelId="{6CC7AF12-2EE5-4130-9CAE-4FE0E8969B11}" type="sibTrans" cxnId="{0869BD54-44DB-4738-BE04-DCD357F50A4E}">
      <dgm:prSet/>
      <dgm:spPr/>
      <dgm:t>
        <a:bodyPr/>
        <a:lstStyle/>
        <a:p>
          <a:endParaRPr lang="en-US"/>
        </a:p>
      </dgm:t>
    </dgm:pt>
    <dgm:pt modelId="{31233E01-8A31-4EC1-9F1C-B855941DE708}">
      <dgm:prSet phldrT="[Text]"/>
      <dgm:spPr/>
      <dgm:t>
        <a:bodyPr/>
        <a:lstStyle/>
        <a:p>
          <a:r>
            <a:rPr lang="en-US" b="0" dirty="0" smtClean="0"/>
            <a:t>2) </a:t>
          </a:r>
          <a:r>
            <a:rPr lang="en-US" altLang="en-US" b="0" dirty="0" smtClean="0">
              <a:solidFill>
                <a:schemeClr val="bg1"/>
              </a:solidFill>
            </a:rPr>
            <a:t>Case Study of competitor’s unlaunched game</a:t>
          </a:r>
          <a:endParaRPr lang="en-US" b="0" dirty="0">
            <a:solidFill>
              <a:schemeClr val="bg1"/>
            </a:solidFill>
          </a:endParaRPr>
        </a:p>
      </dgm:t>
    </dgm:pt>
    <dgm:pt modelId="{4014997D-3608-4001-AC30-67504B5C90F8}" type="parTrans" cxnId="{2CC5BF4C-47D9-46F2-A699-7159D593E666}">
      <dgm:prSet/>
      <dgm:spPr/>
      <dgm:t>
        <a:bodyPr/>
        <a:lstStyle/>
        <a:p>
          <a:endParaRPr lang="en-US"/>
        </a:p>
      </dgm:t>
    </dgm:pt>
    <dgm:pt modelId="{979F6194-F7DB-42BE-8830-605C2A0873FA}" type="sibTrans" cxnId="{2CC5BF4C-47D9-46F2-A699-7159D593E666}">
      <dgm:prSet/>
      <dgm:spPr/>
      <dgm:t>
        <a:bodyPr/>
        <a:lstStyle/>
        <a:p>
          <a:endParaRPr lang="en-US"/>
        </a:p>
      </dgm:t>
    </dgm:pt>
    <dgm:pt modelId="{84F9E3FA-CC0C-4B32-98D6-286E9108283D}" type="pres">
      <dgm:prSet presAssocID="{9737F20E-ED7A-453F-91AB-93945CE21ED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F8583EE-B37A-4A0A-86BA-E521CD7A49C4}" type="pres">
      <dgm:prSet presAssocID="{7B3522A7-5CB1-41FB-8C3B-FF914285D4B1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CEC6A-42A6-4F1C-985D-981DED254ED2}" type="pres">
      <dgm:prSet presAssocID="{6CC7AF12-2EE5-4130-9CAE-4FE0E8969B11}" presName="spacer" presStyleCnt="0"/>
      <dgm:spPr/>
    </dgm:pt>
    <dgm:pt modelId="{0ECD666C-6615-4E58-B480-4ED1073AC285}" type="pres">
      <dgm:prSet presAssocID="{31233E01-8A31-4EC1-9F1C-B855941DE70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869BD54-44DB-4738-BE04-DCD357F50A4E}" srcId="{9737F20E-ED7A-453F-91AB-93945CE21EDB}" destId="{7B3522A7-5CB1-41FB-8C3B-FF914285D4B1}" srcOrd="0" destOrd="0" parTransId="{32A7E78F-5ABE-4E46-809C-79270FFC7F7A}" sibTransId="{6CC7AF12-2EE5-4130-9CAE-4FE0E8969B11}"/>
    <dgm:cxn modelId="{09745DD6-26FB-475A-99C6-2E3B43162442}" type="presOf" srcId="{31233E01-8A31-4EC1-9F1C-B855941DE708}" destId="{0ECD666C-6615-4E58-B480-4ED1073AC285}" srcOrd="0" destOrd="0" presId="urn:microsoft.com/office/officeart/2005/8/layout/vList2"/>
    <dgm:cxn modelId="{2CC5BF4C-47D9-46F2-A699-7159D593E666}" srcId="{9737F20E-ED7A-453F-91AB-93945CE21EDB}" destId="{31233E01-8A31-4EC1-9F1C-B855941DE708}" srcOrd="1" destOrd="0" parTransId="{4014997D-3608-4001-AC30-67504B5C90F8}" sibTransId="{979F6194-F7DB-42BE-8830-605C2A0873FA}"/>
    <dgm:cxn modelId="{E36B2423-C999-4F01-9298-866DD17051AF}" type="presOf" srcId="{9737F20E-ED7A-453F-91AB-93945CE21EDB}" destId="{84F9E3FA-CC0C-4B32-98D6-286E9108283D}" srcOrd="0" destOrd="0" presId="urn:microsoft.com/office/officeart/2005/8/layout/vList2"/>
    <dgm:cxn modelId="{15FEF628-8B16-4101-97D8-6C8F7F2FCF51}" type="presOf" srcId="{7B3522A7-5CB1-41FB-8C3B-FF914285D4B1}" destId="{EF8583EE-B37A-4A0A-86BA-E521CD7A49C4}" srcOrd="0" destOrd="0" presId="urn:microsoft.com/office/officeart/2005/8/layout/vList2"/>
    <dgm:cxn modelId="{899428F4-C4DF-4329-BE68-D046B7C76167}" type="presParOf" srcId="{84F9E3FA-CC0C-4B32-98D6-286E9108283D}" destId="{EF8583EE-B37A-4A0A-86BA-E521CD7A49C4}" srcOrd="0" destOrd="0" presId="urn:microsoft.com/office/officeart/2005/8/layout/vList2"/>
    <dgm:cxn modelId="{B1139E38-FFF6-4F35-824B-FEE0C013148B}" type="presParOf" srcId="{84F9E3FA-CC0C-4B32-98D6-286E9108283D}" destId="{CF4CEC6A-42A6-4F1C-985D-981DED254ED2}" srcOrd="1" destOrd="0" presId="urn:microsoft.com/office/officeart/2005/8/layout/vList2"/>
    <dgm:cxn modelId="{6DB17022-22E8-4D9F-AA2E-8C08DADFCEAD}" type="presParOf" srcId="{84F9E3FA-CC0C-4B32-98D6-286E9108283D}" destId="{0ECD666C-6615-4E58-B480-4ED1073AC28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CB7D78-8258-4DE2-8055-7C20BBEADF90}" type="doc">
      <dgm:prSet loTypeId="urn:diagrams.loki3.com/VaryingWidthList+Icon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4650E1-7CDF-4CF7-864C-EB42A9745F8B}">
      <dgm:prSet phldrT="[Text]" custT="1"/>
      <dgm:spPr/>
      <dgm:t>
        <a:bodyPr/>
        <a:lstStyle/>
        <a:p>
          <a:r>
            <a:rPr lang="en-US" sz="4800" dirty="0" smtClean="0"/>
            <a:t>A. LINE</a:t>
          </a:r>
          <a:endParaRPr lang="en-US" sz="4800" dirty="0"/>
        </a:p>
      </dgm:t>
    </dgm:pt>
    <dgm:pt modelId="{6F0056D3-253E-44C4-A31B-6F770AF6E4F9}" type="parTrans" cxnId="{22CB9866-5D71-4E28-97F0-8DDDA95EA31F}">
      <dgm:prSet/>
      <dgm:spPr/>
      <dgm:t>
        <a:bodyPr/>
        <a:lstStyle/>
        <a:p>
          <a:endParaRPr lang="en-US"/>
        </a:p>
      </dgm:t>
    </dgm:pt>
    <dgm:pt modelId="{AA791402-5B1D-417E-AC6B-6868BB755671}" type="sibTrans" cxnId="{22CB9866-5D71-4E28-97F0-8DDDA95EA31F}">
      <dgm:prSet/>
      <dgm:spPr/>
      <dgm:t>
        <a:bodyPr/>
        <a:lstStyle/>
        <a:p>
          <a:endParaRPr lang="en-US"/>
        </a:p>
      </dgm:t>
    </dgm:pt>
    <dgm:pt modelId="{DFF56741-B5B4-4A31-8FE4-A52F45169D48}">
      <dgm:prSet phldrT="[Text]" custT="1"/>
      <dgm:spPr/>
      <dgm:t>
        <a:bodyPr/>
        <a:lstStyle/>
        <a:p>
          <a:r>
            <a:rPr lang="en-US" sz="4800" dirty="0" smtClean="0"/>
            <a:t>B. </a:t>
          </a:r>
          <a:r>
            <a:rPr lang="en-US" sz="4800" dirty="0" err="1" smtClean="0"/>
            <a:t>AsiaSoft</a:t>
          </a:r>
          <a:endParaRPr lang="en-US" sz="4800" dirty="0"/>
        </a:p>
      </dgm:t>
    </dgm:pt>
    <dgm:pt modelId="{52D993AC-8758-401A-8F3D-16C82C885E90}" type="parTrans" cxnId="{1B467192-8F86-4FAB-82C6-59168020BC20}">
      <dgm:prSet/>
      <dgm:spPr/>
      <dgm:t>
        <a:bodyPr/>
        <a:lstStyle/>
        <a:p>
          <a:endParaRPr lang="en-US"/>
        </a:p>
      </dgm:t>
    </dgm:pt>
    <dgm:pt modelId="{4228D661-1F79-4B0C-B22F-28765D3AA3C5}" type="sibTrans" cxnId="{1B467192-8F86-4FAB-82C6-59168020BC20}">
      <dgm:prSet/>
      <dgm:spPr/>
      <dgm:t>
        <a:bodyPr/>
        <a:lstStyle/>
        <a:p>
          <a:endParaRPr lang="en-US"/>
        </a:p>
      </dgm:t>
    </dgm:pt>
    <dgm:pt modelId="{AD7578BC-6315-44CB-B55C-0849CBADA9BD}">
      <dgm:prSet phldrT="[Text]" custT="1"/>
      <dgm:spPr/>
      <dgm:t>
        <a:bodyPr/>
        <a:lstStyle/>
        <a:p>
          <a:r>
            <a:rPr lang="en-US" sz="4800" dirty="0" smtClean="0"/>
            <a:t>C. </a:t>
          </a:r>
          <a:r>
            <a:rPr lang="en-US" sz="4800" dirty="0" err="1" smtClean="0"/>
            <a:t>SiamGame</a:t>
          </a:r>
          <a:endParaRPr lang="en-US" sz="4800" dirty="0"/>
        </a:p>
      </dgm:t>
    </dgm:pt>
    <dgm:pt modelId="{9112443C-5F35-41A9-A8F9-3EDED43D4CC9}" type="parTrans" cxnId="{D9C30584-EC99-4AA5-ABD6-6DB776A68168}">
      <dgm:prSet/>
      <dgm:spPr/>
      <dgm:t>
        <a:bodyPr/>
        <a:lstStyle/>
        <a:p>
          <a:endParaRPr lang="en-US"/>
        </a:p>
      </dgm:t>
    </dgm:pt>
    <dgm:pt modelId="{E40F88F9-A88B-4984-AE22-7E2CBBD52F92}" type="sibTrans" cxnId="{D9C30584-EC99-4AA5-ABD6-6DB776A68168}">
      <dgm:prSet/>
      <dgm:spPr/>
      <dgm:t>
        <a:bodyPr/>
        <a:lstStyle/>
        <a:p>
          <a:endParaRPr lang="en-US"/>
        </a:p>
      </dgm:t>
    </dgm:pt>
    <dgm:pt modelId="{CB5126FE-A801-4B47-844A-3466A7825EAE}" type="pres">
      <dgm:prSet presAssocID="{9CCB7D78-8258-4DE2-8055-7C20BBEADF90}" presName="Name0" presStyleCnt="0">
        <dgm:presLayoutVars>
          <dgm:resizeHandles/>
        </dgm:presLayoutVars>
      </dgm:prSet>
      <dgm:spPr/>
      <dgm:t>
        <a:bodyPr/>
        <a:lstStyle/>
        <a:p>
          <a:endParaRPr lang="en-US"/>
        </a:p>
      </dgm:t>
    </dgm:pt>
    <dgm:pt modelId="{E3056799-F3A8-4F89-B8D5-21BA5ACBF5FD}" type="pres">
      <dgm:prSet presAssocID="{764650E1-7CDF-4CF7-864C-EB42A9745F8B}" presName="text" presStyleLbl="node1" presStyleIdx="0" presStyleCnt="3" custScaleX="361244" custScaleY="602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22B4EA-AB7B-4C98-B2F2-BB7DA7FBCD49}" type="pres">
      <dgm:prSet presAssocID="{AA791402-5B1D-417E-AC6B-6868BB755671}" presName="space" presStyleCnt="0"/>
      <dgm:spPr/>
    </dgm:pt>
    <dgm:pt modelId="{6B4D17EE-1E6B-447F-A484-633BC3E61F44}" type="pres">
      <dgm:prSet presAssocID="{DFF56741-B5B4-4A31-8FE4-A52F45169D48}" presName="text" presStyleLbl="node1" presStyleIdx="1" presStyleCnt="3" custScaleX="230581" custScaleY="602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79CC5-6911-4C57-B448-76838F375597}" type="pres">
      <dgm:prSet presAssocID="{4228D661-1F79-4B0C-B22F-28765D3AA3C5}" presName="space" presStyleCnt="0"/>
      <dgm:spPr/>
    </dgm:pt>
    <dgm:pt modelId="{0424473D-54FA-4DDF-8216-C27C85D9506F}" type="pres">
      <dgm:prSet presAssocID="{AD7578BC-6315-44CB-B55C-0849CBADA9BD}" presName="text" presStyleLbl="node1" presStyleIdx="2" presStyleCnt="3" custScaleX="178246" custScaleY="602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F95C66-ADD8-4D82-920A-72DFAA8B2F47}" type="presOf" srcId="{AD7578BC-6315-44CB-B55C-0849CBADA9BD}" destId="{0424473D-54FA-4DDF-8216-C27C85D9506F}" srcOrd="0" destOrd="0" presId="urn:diagrams.loki3.com/VaryingWidthList+Icon"/>
    <dgm:cxn modelId="{FBA61F67-AFFB-4E07-BC45-9A5C9DE08E8E}" type="presOf" srcId="{9CCB7D78-8258-4DE2-8055-7C20BBEADF90}" destId="{CB5126FE-A801-4B47-844A-3466A7825EAE}" srcOrd="0" destOrd="0" presId="urn:diagrams.loki3.com/VaryingWidthList+Icon"/>
    <dgm:cxn modelId="{D9C30584-EC99-4AA5-ABD6-6DB776A68168}" srcId="{9CCB7D78-8258-4DE2-8055-7C20BBEADF90}" destId="{AD7578BC-6315-44CB-B55C-0849CBADA9BD}" srcOrd="2" destOrd="0" parTransId="{9112443C-5F35-41A9-A8F9-3EDED43D4CC9}" sibTransId="{E40F88F9-A88B-4984-AE22-7E2CBBD52F92}"/>
    <dgm:cxn modelId="{1B467192-8F86-4FAB-82C6-59168020BC20}" srcId="{9CCB7D78-8258-4DE2-8055-7C20BBEADF90}" destId="{DFF56741-B5B4-4A31-8FE4-A52F45169D48}" srcOrd="1" destOrd="0" parTransId="{52D993AC-8758-401A-8F3D-16C82C885E90}" sibTransId="{4228D661-1F79-4B0C-B22F-28765D3AA3C5}"/>
    <dgm:cxn modelId="{22CB9866-5D71-4E28-97F0-8DDDA95EA31F}" srcId="{9CCB7D78-8258-4DE2-8055-7C20BBEADF90}" destId="{764650E1-7CDF-4CF7-864C-EB42A9745F8B}" srcOrd="0" destOrd="0" parTransId="{6F0056D3-253E-44C4-A31B-6F770AF6E4F9}" sibTransId="{AA791402-5B1D-417E-AC6B-6868BB755671}"/>
    <dgm:cxn modelId="{C9BA9E93-729B-47C0-B67B-D1AF45FC07BB}" type="presOf" srcId="{DFF56741-B5B4-4A31-8FE4-A52F45169D48}" destId="{6B4D17EE-1E6B-447F-A484-633BC3E61F44}" srcOrd="0" destOrd="0" presId="urn:diagrams.loki3.com/VaryingWidthList+Icon"/>
    <dgm:cxn modelId="{44E37460-BE48-4871-A33D-EAD40CB10DF4}" type="presOf" srcId="{764650E1-7CDF-4CF7-864C-EB42A9745F8B}" destId="{E3056799-F3A8-4F89-B8D5-21BA5ACBF5FD}" srcOrd="0" destOrd="0" presId="urn:diagrams.loki3.com/VaryingWidthList+Icon"/>
    <dgm:cxn modelId="{C138FA9F-222F-41CE-B31C-D74DBF84849E}" type="presParOf" srcId="{CB5126FE-A801-4B47-844A-3466A7825EAE}" destId="{E3056799-F3A8-4F89-B8D5-21BA5ACBF5FD}" srcOrd="0" destOrd="0" presId="urn:diagrams.loki3.com/VaryingWidthList+Icon"/>
    <dgm:cxn modelId="{2D26A510-3716-4A4E-893C-200C40B48C90}" type="presParOf" srcId="{CB5126FE-A801-4B47-844A-3466A7825EAE}" destId="{8F22B4EA-AB7B-4C98-B2F2-BB7DA7FBCD49}" srcOrd="1" destOrd="0" presId="urn:diagrams.loki3.com/VaryingWidthList+Icon"/>
    <dgm:cxn modelId="{6CE3DBA3-F80B-4640-921E-89D7CD3FCE2B}" type="presParOf" srcId="{CB5126FE-A801-4B47-844A-3466A7825EAE}" destId="{6B4D17EE-1E6B-447F-A484-633BC3E61F44}" srcOrd="2" destOrd="0" presId="urn:diagrams.loki3.com/VaryingWidthList+Icon"/>
    <dgm:cxn modelId="{DAC33D94-EAB4-47A1-8BFE-9308FFFC1013}" type="presParOf" srcId="{CB5126FE-A801-4B47-844A-3466A7825EAE}" destId="{62F79CC5-6911-4C57-B448-76838F375597}" srcOrd="3" destOrd="0" presId="urn:diagrams.loki3.com/VaryingWidthList+Icon"/>
    <dgm:cxn modelId="{8AD7326D-A972-4277-8A2B-3177EDB2A387}" type="presParOf" srcId="{CB5126FE-A801-4B47-844A-3466A7825EAE}" destId="{0424473D-54FA-4DDF-8216-C27C85D9506F}" srcOrd="4" destOrd="0" presId="urn:diagrams.loki3.com/VaryingWidthLis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2EFB1A-75C5-410C-8CD4-D2F39E5A664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D4DE81-CDC8-4193-B17E-7AB52A7B163E}">
      <dgm:prSet phldrT="[Text]"/>
      <dgm:spPr/>
      <dgm:t>
        <a:bodyPr/>
        <a:lstStyle/>
        <a:p>
          <a:r>
            <a:rPr lang="en-US" dirty="0" smtClean="0"/>
            <a:t>1. </a:t>
          </a:r>
          <a:r>
            <a:rPr lang="en-US" altLang="en-US" b="1" dirty="0" smtClean="0"/>
            <a:t>LINE Let’s Get Rich </a:t>
          </a:r>
          <a:r>
            <a:rPr lang="th-TH" b="1" dirty="0" smtClean="0"/>
            <a:t>เกมเศรษฐี</a:t>
          </a:r>
          <a:endParaRPr lang="en-US" dirty="0"/>
        </a:p>
      </dgm:t>
    </dgm:pt>
    <dgm:pt modelId="{F65B451A-D0C9-430E-A7B0-07C0433372BE}" type="parTrans" cxnId="{F48B8374-DDF1-4317-81FB-0CC42F7EF8C5}">
      <dgm:prSet/>
      <dgm:spPr/>
      <dgm:t>
        <a:bodyPr/>
        <a:lstStyle/>
        <a:p>
          <a:endParaRPr lang="en-US"/>
        </a:p>
      </dgm:t>
    </dgm:pt>
    <dgm:pt modelId="{FCDA633F-E928-490A-977F-4F98E088E3B5}" type="sibTrans" cxnId="{F48B8374-DDF1-4317-81FB-0CC42F7EF8C5}">
      <dgm:prSet/>
      <dgm:spPr/>
      <dgm:t>
        <a:bodyPr/>
        <a:lstStyle/>
        <a:p>
          <a:endParaRPr lang="en-US"/>
        </a:p>
      </dgm:t>
    </dgm:pt>
    <dgm:pt modelId="{3AE4C25B-8933-4448-A457-B295D1B9D327}">
      <dgm:prSet phldrT="[Text]"/>
      <dgm:spPr/>
      <dgm:t>
        <a:bodyPr/>
        <a:lstStyle/>
        <a:p>
          <a:r>
            <a:rPr lang="en-US" dirty="0" smtClean="0"/>
            <a:t>2. </a:t>
          </a:r>
          <a:r>
            <a:rPr lang="en-US" b="1" dirty="0" smtClean="0"/>
            <a:t>LINE Bubble 2</a:t>
          </a:r>
          <a:endParaRPr lang="en-US" dirty="0"/>
        </a:p>
      </dgm:t>
    </dgm:pt>
    <dgm:pt modelId="{96EA7325-CE66-441A-A48C-C625A839E1DE}" type="parTrans" cxnId="{C1F87E5D-D179-4563-A7CE-7951A84280BB}">
      <dgm:prSet/>
      <dgm:spPr/>
      <dgm:t>
        <a:bodyPr/>
        <a:lstStyle/>
        <a:p>
          <a:endParaRPr lang="en-US"/>
        </a:p>
      </dgm:t>
    </dgm:pt>
    <dgm:pt modelId="{3EE1FC11-90E6-43C4-ABD4-02A0DBEF217A}" type="sibTrans" cxnId="{C1F87E5D-D179-4563-A7CE-7951A84280BB}">
      <dgm:prSet/>
      <dgm:spPr/>
      <dgm:t>
        <a:bodyPr/>
        <a:lstStyle/>
        <a:p>
          <a:endParaRPr lang="en-US"/>
        </a:p>
      </dgm:t>
    </dgm:pt>
    <dgm:pt modelId="{6E46A5DC-7E52-46CD-B92B-17E9D2BDF2A4}">
      <dgm:prSet phldrT="[Text]"/>
      <dgm:spPr/>
      <dgm:t>
        <a:bodyPr/>
        <a:lstStyle/>
        <a:p>
          <a:r>
            <a:rPr lang="en-US" dirty="0" smtClean="0"/>
            <a:t>3. </a:t>
          </a:r>
          <a:r>
            <a:rPr lang="en-US" b="1" dirty="0" smtClean="0"/>
            <a:t>LINE Football League Manager </a:t>
          </a:r>
          <a:endParaRPr lang="en-US" dirty="0"/>
        </a:p>
      </dgm:t>
    </dgm:pt>
    <dgm:pt modelId="{C856A88C-A9E4-4693-96F8-5C2846A17AB9}" type="parTrans" cxnId="{2463C8AA-88AC-4C53-81EF-CDCB44857C24}">
      <dgm:prSet/>
      <dgm:spPr/>
      <dgm:t>
        <a:bodyPr/>
        <a:lstStyle/>
        <a:p>
          <a:endParaRPr lang="en-US"/>
        </a:p>
      </dgm:t>
    </dgm:pt>
    <dgm:pt modelId="{7208BFFE-5B63-4FEA-8FDA-FC2203C968A6}" type="sibTrans" cxnId="{2463C8AA-88AC-4C53-81EF-CDCB44857C24}">
      <dgm:prSet/>
      <dgm:spPr/>
      <dgm:t>
        <a:bodyPr/>
        <a:lstStyle/>
        <a:p>
          <a:endParaRPr lang="en-US"/>
        </a:p>
      </dgm:t>
    </dgm:pt>
    <dgm:pt modelId="{2F916CCD-6453-4827-8029-D83C9A9BEDED}">
      <dgm:prSet/>
      <dgm:spPr/>
      <dgm:t>
        <a:bodyPr/>
        <a:lstStyle/>
        <a:p>
          <a:r>
            <a:rPr lang="en-US" dirty="0" smtClean="0"/>
            <a:t>4. </a:t>
          </a:r>
          <a:r>
            <a:rPr lang="en-US" b="1" dirty="0" smtClean="0"/>
            <a:t>LINE Rangers</a:t>
          </a:r>
          <a:endParaRPr lang="en-US" dirty="0"/>
        </a:p>
      </dgm:t>
    </dgm:pt>
    <dgm:pt modelId="{01DCE6B8-E489-4264-94BA-3E3D35EBA53D}" type="parTrans" cxnId="{94C68038-2EA8-4C1E-AAAA-980D822A40EB}">
      <dgm:prSet/>
      <dgm:spPr/>
      <dgm:t>
        <a:bodyPr/>
        <a:lstStyle/>
        <a:p>
          <a:endParaRPr lang="en-US"/>
        </a:p>
      </dgm:t>
    </dgm:pt>
    <dgm:pt modelId="{83CA78E2-3ACC-420E-B5E2-F6E71378AD31}" type="sibTrans" cxnId="{94C68038-2EA8-4C1E-AAAA-980D822A40EB}">
      <dgm:prSet/>
      <dgm:spPr/>
      <dgm:t>
        <a:bodyPr/>
        <a:lstStyle/>
        <a:p>
          <a:endParaRPr lang="en-US"/>
        </a:p>
      </dgm:t>
    </dgm:pt>
    <dgm:pt modelId="{A7F0FD91-B423-4C5C-A279-5A71673EC230}">
      <dgm:prSet/>
      <dgm:spPr/>
      <dgm:t>
        <a:bodyPr/>
        <a:lstStyle/>
        <a:p>
          <a:r>
            <a:rPr lang="en-US" dirty="0" smtClean="0"/>
            <a:t>5. </a:t>
          </a:r>
          <a:r>
            <a:rPr lang="en-US" b="1" dirty="0" smtClean="0"/>
            <a:t>LINE Cookie Run</a:t>
          </a:r>
          <a:endParaRPr lang="en-US" dirty="0"/>
        </a:p>
      </dgm:t>
    </dgm:pt>
    <dgm:pt modelId="{5451DEAF-716E-409E-BFCB-F410C183382F}" type="parTrans" cxnId="{FBE05EE3-A75D-4BCB-8817-275FDAB5E885}">
      <dgm:prSet/>
      <dgm:spPr/>
      <dgm:t>
        <a:bodyPr/>
        <a:lstStyle/>
        <a:p>
          <a:endParaRPr lang="en-US"/>
        </a:p>
      </dgm:t>
    </dgm:pt>
    <dgm:pt modelId="{FC9708F5-D8A0-433A-AA0C-B81C7593D8F9}" type="sibTrans" cxnId="{FBE05EE3-A75D-4BCB-8817-275FDAB5E885}">
      <dgm:prSet/>
      <dgm:spPr/>
      <dgm:t>
        <a:bodyPr/>
        <a:lstStyle/>
        <a:p>
          <a:endParaRPr lang="en-US"/>
        </a:p>
      </dgm:t>
    </dgm:pt>
    <dgm:pt modelId="{853B7DD9-A78B-4814-8984-7C56536E7F1A}" type="pres">
      <dgm:prSet presAssocID="{F62EFB1A-75C5-410C-8CD4-D2F39E5A664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3649495-B655-4473-940B-02A3C9B48F1C}" type="pres">
      <dgm:prSet presAssocID="{F62EFB1A-75C5-410C-8CD4-D2F39E5A6647}" presName="Name1" presStyleCnt="0"/>
      <dgm:spPr/>
    </dgm:pt>
    <dgm:pt modelId="{6DDCD061-7385-4002-BAB4-BC1AF3378292}" type="pres">
      <dgm:prSet presAssocID="{F62EFB1A-75C5-410C-8CD4-D2F39E5A6647}" presName="cycle" presStyleCnt="0"/>
      <dgm:spPr/>
    </dgm:pt>
    <dgm:pt modelId="{0572FB4D-8759-4BEB-A7F6-CB92BA00B947}" type="pres">
      <dgm:prSet presAssocID="{F62EFB1A-75C5-410C-8CD4-D2F39E5A6647}" presName="srcNode" presStyleLbl="node1" presStyleIdx="0" presStyleCnt="5"/>
      <dgm:spPr/>
    </dgm:pt>
    <dgm:pt modelId="{D2D9AA3A-DB3B-4610-B544-253267A6252B}" type="pres">
      <dgm:prSet presAssocID="{F62EFB1A-75C5-410C-8CD4-D2F39E5A6647}" presName="conn" presStyleLbl="parChTrans1D2" presStyleIdx="0" presStyleCnt="1"/>
      <dgm:spPr/>
      <dgm:t>
        <a:bodyPr/>
        <a:lstStyle/>
        <a:p>
          <a:endParaRPr lang="en-US"/>
        </a:p>
      </dgm:t>
    </dgm:pt>
    <dgm:pt modelId="{35AA9709-518E-4BD6-A31A-608CD8569AE3}" type="pres">
      <dgm:prSet presAssocID="{F62EFB1A-75C5-410C-8CD4-D2F39E5A6647}" presName="extraNode" presStyleLbl="node1" presStyleIdx="0" presStyleCnt="5"/>
      <dgm:spPr/>
    </dgm:pt>
    <dgm:pt modelId="{6F6DC382-B3B9-456B-951F-E3912E18BDFE}" type="pres">
      <dgm:prSet presAssocID="{F62EFB1A-75C5-410C-8CD4-D2F39E5A6647}" presName="dstNode" presStyleLbl="node1" presStyleIdx="0" presStyleCnt="5"/>
      <dgm:spPr/>
    </dgm:pt>
    <dgm:pt modelId="{FBAF1FC8-B9A4-48A0-BC92-9A06E3B76640}" type="pres">
      <dgm:prSet presAssocID="{B2D4DE81-CDC8-4193-B17E-7AB52A7B163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FC99F-C092-46B3-8EAF-3ED87B598A75}" type="pres">
      <dgm:prSet presAssocID="{B2D4DE81-CDC8-4193-B17E-7AB52A7B163E}" presName="accent_1" presStyleCnt="0"/>
      <dgm:spPr/>
    </dgm:pt>
    <dgm:pt modelId="{D62F9C6D-5987-43EC-8532-D7FAC497A129}" type="pres">
      <dgm:prSet presAssocID="{B2D4DE81-CDC8-4193-B17E-7AB52A7B163E}" presName="accentRepeatNode" presStyleLbl="solidFgAcc1" presStyleIdx="0" presStyleCnt="5"/>
      <dgm:spPr/>
    </dgm:pt>
    <dgm:pt modelId="{A8CE895D-3C1B-40E7-8808-785274306068}" type="pres">
      <dgm:prSet presAssocID="{3AE4C25B-8933-4448-A457-B295D1B9D327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B1C376-D9A6-49FC-B08E-C5F21980B7E7}" type="pres">
      <dgm:prSet presAssocID="{3AE4C25B-8933-4448-A457-B295D1B9D327}" presName="accent_2" presStyleCnt="0"/>
      <dgm:spPr/>
    </dgm:pt>
    <dgm:pt modelId="{50E3B4B2-D9A8-4DA6-BDD2-660DFB5172EE}" type="pres">
      <dgm:prSet presAssocID="{3AE4C25B-8933-4448-A457-B295D1B9D327}" presName="accentRepeatNode" presStyleLbl="solidFgAcc1" presStyleIdx="1" presStyleCnt="5"/>
      <dgm:spPr/>
    </dgm:pt>
    <dgm:pt modelId="{4BB72EBD-33FD-4E61-A0A7-40A110A4339D}" type="pres">
      <dgm:prSet presAssocID="{6E46A5DC-7E52-46CD-B92B-17E9D2BDF2A4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CA7D7-DF7B-4597-9D4E-E86C151D355D}" type="pres">
      <dgm:prSet presAssocID="{6E46A5DC-7E52-46CD-B92B-17E9D2BDF2A4}" presName="accent_3" presStyleCnt="0"/>
      <dgm:spPr/>
    </dgm:pt>
    <dgm:pt modelId="{19831660-1E77-48C8-A561-03C927A717C4}" type="pres">
      <dgm:prSet presAssocID="{6E46A5DC-7E52-46CD-B92B-17E9D2BDF2A4}" presName="accentRepeatNode" presStyleLbl="solidFgAcc1" presStyleIdx="2" presStyleCnt="5"/>
      <dgm:spPr/>
    </dgm:pt>
    <dgm:pt modelId="{101A00B9-2C3F-48D3-A9ED-630897FF34B1}" type="pres">
      <dgm:prSet presAssocID="{2F916CCD-6453-4827-8029-D83C9A9BEDE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C2A16B-67AB-4CB0-B855-EAE808772DCD}" type="pres">
      <dgm:prSet presAssocID="{2F916CCD-6453-4827-8029-D83C9A9BEDED}" presName="accent_4" presStyleCnt="0"/>
      <dgm:spPr/>
    </dgm:pt>
    <dgm:pt modelId="{792A4691-D085-4F9F-8689-4E804E872D42}" type="pres">
      <dgm:prSet presAssocID="{2F916CCD-6453-4827-8029-D83C9A9BEDED}" presName="accentRepeatNode" presStyleLbl="solidFgAcc1" presStyleIdx="3" presStyleCnt="5"/>
      <dgm:spPr/>
    </dgm:pt>
    <dgm:pt modelId="{D30EDF10-F4A3-4984-A4F6-F90CCDE19DFB}" type="pres">
      <dgm:prSet presAssocID="{A7F0FD91-B423-4C5C-A279-5A71673EC23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5856D-48FB-40DF-8112-29FBAAA7D9C3}" type="pres">
      <dgm:prSet presAssocID="{A7F0FD91-B423-4C5C-A279-5A71673EC230}" presName="accent_5" presStyleCnt="0"/>
      <dgm:spPr/>
    </dgm:pt>
    <dgm:pt modelId="{82ED1D78-AC6F-4078-8CD4-64214D8B4558}" type="pres">
      <dgm:prSet presAssocID="{A7F0FD91-B423-4C5C-A279-5A71673EC230}" presName="accentRepeatNode" presStyleLbl="solidFgAcc1" presStyleIdx="4" presStyleCnt="5"/>
      <dgm:spPr/>
    </dgm:pt>
  </dgm:ptLst>
  <dgm:cxnLst>
    <dgm:cxn modelId="{FBE05EE3-A75D-4BCB-8817-275FDAB5E885}" srcId="{F62EFB1A-75C5-410C-8CD4-D2F39E5A6647}" destId="{A7F0FD91-B423-4C5C-A279-5A71673EC230}" srcOrd="4" destOrd="0" parTransId="{5451DEAF-716E-409E-BFCB-F410C183382F}" sibTransId="{FC9708F5-D8A0-433A-AA0C-B81C7593D8F9}"/>
    <dgm:cxn modelId="{6C7BEFD0-2773-4746-925B-3860B5376322}" type="presOf" srcId="{F62EFB1A-75C5-410C-8CD4-D2F39E5A6647}" destId="{853B7DD9-A78B-4814-8984-7C56536E7F1A}" srcOrd="0" destOrd="0" presId="urn:microsoft.com/office/officeart/2008/layout/VerticalCurvedList"/>
    <dgm:cxn modelId="{AE1FF4D5-A901-44DC-9DEB-12C86C9ABDE7}" type="presOf" srcId="{A7F0FD91-B423-4C5C-A279-5A71673EC230}" destId="{D30EDF10-F4A3-4984-A4F6-F90CCDE19DFB}" srcOrd="0" destOrd="0" presId="urn:microsoft.com/office/officeart/2008/layout/VerticalCurvedList"/>
    <dgm:cxn modelId="{F48B8374-DDF1-4317-81FB-0CC42F7EF8C5}" srcId="{F62EFB1A-75C5-410C-8CD4-D2F39E5A6647}" destId="{B2D4DE81-CDC8-4193-B17E-7AB52A7B163E}" srcOrd="0" destOrd="0" parTransId="{F65B451A-D0C9-430E-A7B0-07C0433372BE}" sibTransId="{FCDA633F-E928-490A-977F-4F98E088E3B5}"/>
    <dgm:cxn modelId="{2463C8AA-88AC-4C53-81EF-CDCB44857C24}" srcId="{F62EFB1A-75C5-410C-8CD4-D2F39E5A6647}" destId="{6E46A5DC-7E52-46CD-B92B-17E9D2BDF2A4}" srcOrd="2" destOrd="0" parTransId="{C856A88C-A9E4-4693-96F8-5C2846A17AB9}" sibTransId="{7208BFFE-5B63-4FEA-8FDA-FC2203C968A6}"/>
    <dgm:cxn modelId="{58373882-C6B2-44FC-A7F1-7CDDB64387D3}" type="presOf" srcId="{B2D4DE81-CDC8-4193-B17E-7AB52A7B163E}" destId="{FBAF1FC8-B9A4-48A0-BC92-9A06E3B76640}" srcOrd="0" destOrd="0" presId="urn:microsoft.com/office/officeart/2008/layout/VerticalCurvedList"/>
    <dgm:cxn modelId="{1BF242A2-D72D-40F0-8113-A1ABA7BE57B8}" type="presOf" srcId="{3AE4C25B-8933-4448-A457-B295D1B9D327}" destId="{A8CE895D-3C1B-40E7-8808-785274306068}" srcOrd="0" destOrd="0" presId="urn:microsoft.com/office/officeart/2008/layout/VerticalCurvedList"/>
    <dgm:cxn modelId="{94C68038-2EA8-4C1E-AAAA-980D822A40EB}" srcId="{F62EFB1A-75C5-410C-8CD4-D2F39E5A6647}" destId="{2F916CCD-6453-4827-8029-D83C9A9BEDED}" srcOrd="3" destOrd="0" parTransId="{01DCE6B8-E489-4264-94BA-3E3D35EBA53D}" sibTransId="{83CA78E2-3ACC-420E-B5E2-F6E71378AD31}"/>
    <dgm:cxn modelId="{C1F87E5D-D179-4563-A7CE-7951A84280BB}" srcId="{F62EFB1A-75C5-410C-8CD4-D2F39E5A6647}" destId="{3AE4C25B-8933-4448-A457-B295D1B9D327}" srcOrd="1" destOrd="0" parTransId="{96EA7325-CE66-441A-A48C-C625A839E1DE}" sibTransId="{3EE1FC11-90E6-43C4-ABD4-02A0DBEF217A}"/>
    <dgm:cxn modelId="{0BD1E52B-182F-447A-AF09-CD92493B75AF}" type="presOf" srcId="{6E46A5DC-7E52-46CD-B92B-17E9D2BDF2A4}" destId="{4BB72EBD-33FD-4E61-A0A7-40A110A4339D}" srcOrd="0" destOrd="0" presId="urn:microsoft.com/office/officeart/2008/layout/VerticalCurvedList"/>
    <dgm:cxn modelId="{D613C8B2-5796-497E-93CA-F7FDFEC71D12}" type="presOf" srcId="{FCDA633F-E928-490A-977F-4F98E088E3B5}" destId="{D2D9AA3A-DB3B-4610-B544-253267A6252B}" srcOrd="0" destOrd="0" presId="urn:microsoft.com/office/officeart/2008/layout/VerticalCurvedList"/>
    <dgm:cxn modelId="{4B8B0157-4CC7-469B-881B-7253B411E289}" type="presOf" srcId="{2F916CCD-6453-4827-8029-D83C9A9BEDED}" destId="{101A00B9-2C3F-48D3-A9ED-630897FF34B1}" srcOrd="0" destOrd="0" presId="urn:microsoft.com/office/officeart/2008/layout/VerticalCurvedList"/>
    <dgm:cxn modelId="{1396C3DF-CDC8-4BF1-9435-D8F208A8570D}" type="presParOf" srcId="{853B7DD9-A78B-4814-8984-7C56536E7F1A}" destId="{73649495-B655-4473-940B-02A3C9B48F1C}" srcOrd="0" destOrd="0" presId="urn:microsoft.com/office/officeart/2008/layout/VerticalCurvedList"/>
    <dgm:cxn modelId="{2564F807-FD5C-48A3-81EA-0778EC05AB90}" type="presParOf" srcId="{73649495-B655-4473-940B-02A3C9B48F1C}" destId="{6DDCD061-7385-4002-BAB4-BC1AF3378292}" srcOrd="0" destOrd="0" presId="urn:microsoft.com/office/officeart/2008/layout/VerticalCurvedList"/>
    <dgm:cxn modelId="{7A726E8B-3344-41A1-8943-AE8ED54F2DB4}" type="presParOf" srcId="{6DDCD061-7385-4002-BAB4-BC1AF3378292}" destId="{0572FB4D-8759-4BEB-A7F6-CB92BA00B947}" srcOrd="0" destOrd="0" presId="urn:microsoft.com/office/officeart/2008/layout/VerticalCurvedList"/>
    <dgm:cxn modelId="{0E8831F5-E1FD-4CE8-B5A8-130E181C997B}" type="presParOf" srcId="{6DDCD061-7385-4002-BAB4-BC1AF3378292}" destId="{D2D9AA3A-DB3B-4610-B544-253267A6252B}" srcOrd="1" destOrd="0" presId="urn:microsoft.com/office/officeart/2008/layout/VerticalCurvedList"/>
    <dgm:cxn modelId="{7683E6D6-F400-4E69-9FC5-C1DD06D3BF11}" type="presParOf" srcId="{6DDCD061-7385-4002-BAB4-BC1AF3378292}" destId="{35AA9709-518E-4BD6-A31A-608CD8569AE3}" srcOrd="2" destOrd="0" presId="urn:microsoft.com/office/officeart/2008/layout/VerticalCurvedList"/>
    <dgm:cxn modelId="{D079EFDF-CD24-41A1-A791-E573164CF1C1}" type="presParOf" srcId="{6DDCD061-7385-4002-BAB4-BC1AF3378292}" destId="{6F6DC382-B3B9-456B-951F-E3912E18BDFE}" srcOrd="3" destOrd="0" presId="urn:microsoft.com/office/officeart/2008/layout/VerticalCurvedList"/>
    <dgm:cxn modelId="{2A9D5FF4-F588-4C9F-BFC8-A61DF55B75E5}" type="presParOf" srcId="{73649495-B655-4473-940B-02A3C9B48F1C}" destId="{FBAF1FC8-B9A4-48A0-BC92-9A06E3B76640}" srcOrd="1" destOrd="0" presId="urn:microsoft.com/office/officeart/2008/layout/VerticalCurvedList"/>
    <dgm:cxn modelId="{7A8ABCC4-C22E-45DE-9323-60CDCF304529}" type="presParOf" srcId="{73649495-B655-4473-940B-02A3C9B48F1C}" destId="{4D6FC99F-C092-46B3-8EAF-3ED87B598A75}" srcOrd="2" destOrd="0" presId="urn:microsoft.com/office/officeart/2008/layout/VerticalCurvedList"/>
    <dgm:cxn modelId="{232CE309-E48D-4034-8DDB-50F1DB8E92D7}" type="presParOf" srcId="{4D6FC99F-C092-46B3-8EAF-3ED87B598A75}" destId="{D62F9C6D-5987-43EC-8532-D7FAC497A129}" srcOrd="0" destOrd="0" presId="urn:microsoft.com/office/officeart/2008/layout/VerticalCurvedList"/>
    <dgm:cxn modelId="{FA366166-40C9-4749-AB26-91325DE8BE39}" type="presParOf" srcId="{73649495-B655-4473-940B-02A3C9B48F1C}" destId="{A8CE895D-3C1B-40E7-8808-785274306068}" srcOrd="3" destOrd="0" presId="urn:microsoft.com/office/officeart/2008/layout/VerticalCurvedList"/>
    <dgm:cxn modelId="{B1001E6B-8ADD-42EC-8FD9-3B47A17D3C51}" type="presParOf" srcId="{73649495-B655-4473-940B-02A3C9B48F1C}" destId="{88B1C376-D9A6-49FC-B08E-C5F21980B7E7}" srcOrd="4" destOrd="0" presId="urn:microsoft.com/office/officeart/2008/layout/VerticalCurvedList"/>
    <dgm:cxn modelId="{E173A2DA-5593-47CE-9E9C-1645867F3286}" type="presParOf" srcId="{88B1C376-D9A6-49FC-B08E-C5F21980B7E7}" destId="{50E3B4B2-D9A8-4DA6-BDD2-660DFB5172EE}" srcOrd="0" destOrd="0" presId="urn:microsoft.com/office/officeart/2008/layout/VerticalCurvedList"/>
    <dgm:cxn modelId="{5CA479F3-4E61-4210-B2FD-C424F077459E}" type="presParOf" srcId="{73649495-B655-4473-940B-02A3C9B48F1C}" destId="{4BB72EBD-33FD-4E61-A0A7-40A110A4339D}" srcOrd="5" destOrd="0" presId="urn:microsoft.com/office/officeart/2008/layout/VerticalCurvedList"/>
    <dgm:cxn modelId="{CEF82AC5-BD70-461E-A6F7-3F2FEA404EAC}" type="presParOf" srcId="{73649495-B655-4473-940B-02A3C9B48F1C}" destId="{EADCA7D7-DF7B-4597-9D4E-E86C151D355D}" srcOrd="6" destOrd="0" presId="urn:microsoft.com/office/officeart/2008/layout/VerticalCurvedList"/>
    <dgm:cxn modelId="{CB34483B-10BD-4634-9C8F-5E7259CFF7CA}" type="presParOf" srcId="{EADCA7D7-DF7B-4597-9D4E-E86C151D355D}" destId="{19831660-1E77-48C8-A561-03C927A717C4}" srcOrd="0" destOrd="0" presId="urn:microsoft.com/office/officeart/2008/layout/VerticalCurvedList"/>
    <dgm:cxn modelId="{ECFAA577-65CF-40D7-BDBD-97B83328B4FE}" type="presParOf" srcId="{73649495-B655-4473-940B-02A3C9B48F1C}" destId="{101A00B9-2C3F-48D3-A9ED-630897FF34B1}" srcOrd="7" destOrd="0" presId="urn:microsoft.com/office/officeart/2008/layout/VerticalCurvedList"/>
    <dgm:cxn modelId="{83EB40A5-EA93-43D3-B283-58C9DB6245E6}" type="presParOf" srcId="{73649495-B655-4473-940B-02A3C9B48F1C}" destId="{ABC2A16B-67AB-4CB0-B855-EAE808772DCD}" srcOrd="8" destOrd="0" presId="urn:microsoft.com/office/officeart/2008/layout/VerticalCurvedList"/>
    <dgm:cxn modelId="{1B5245D2-782F-44CE-8B23-399AD9BE2977}" type="presParOf" srcId="{ABC2A16B-67AB-4CB0-B855-EAE808772DCD}" destId="{792A4691-D085-4F9F-8689-4E804E872D42}" srcOrd="0" destOrd="0" presId="urn:microsoft.com/office/officeart/2008/layout/VerticalCurvedList"/>
    <dgm:cxn modelId="{BD88DE3A-8591-44ED-AA67-56896463E558}" type="presParOf" srcId="{73649495-B655-4473-940B-02A3C9B48F1C}" destId="{D30EDF10-F4A3-4984-A4F6-F90CCDE19DFB}" srcOrd="9" destOrd="0" presId="urn:microsoft.com/office/officeart/2008/layout/VerticalCurvedList"/>
    <dgm:cxn modelId="{BA20B228-EDEA-41A9-B973-3BB61C92DEF9}" type="presParOf" srcId="{73649495-B655-4473-940B-02A3C9B48F1C}" destId="{8425856D-48FB-40DF-8112-29FBAAA7D9C3}" srcOrd="10" destOrd="0" presId="urn:microsoft.com/office/officeart/2008/layout/VerticalCurvedList"/>
    <dgm:cxn modelId="{07D94E8F-B891-4C74-B08F-F94A2C294AEC}" type="presParOf" srcId="{8425856D-48FB-40DF-8112-29FBAAA7D9C3}" destId="{82ED1D78-AC6F-4078-8CD4-64214D8B455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666FBA-8377-42A2-96CC-E2391811378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275C01-003F-4F94-8B37-3079B26855F0}">
      <dgm:prSet phldrT="[Text]"/>
      <dgm:spPr/>
      <dgm:t>
        <a:bodyPr/>
        <a:lstStyle/>
        <a:p>
          <a:r>
            <a:rPr lang="en-US" dirty="0" smtClean="0"/>
            <a:t>July 3, 2014</a:t>
          </a:r>
          <a:endParaRPr lang="en-US" dirty="0"/>
        </a:p>
      </dgm:t>
    </dgm:pt>
    <dgm:pt modelId="{83D43DAF-713C-446B-8D00-232ACA3ED5BB}" type="parTrans" cxnId="{C4DA67C5-E602-4FC5-A946-8D86E5B23985}">
      <dgm:prSet/>
      <dgm:spPr/>
      <dgm:t>
        <a:bodyPr/>
        <a:lstStyle/>
        <a:p>
          <a:endParaRPr lang="en-US"/>
        </a:p>
      </dgm:t>
    </dgm:pt>
    <dgm:pt modelId="{16B6BF39-178C-423B-9F58-3CF2112CCE16}" type="sibTrans" cxnId="{C4DA67C5-E602-4FC5-A946-8D86E5B23985}">
      <dgm:prSet/>
      <dgm:spPr/>
      <dgm:t>
        <a:bodyPr/>
        <a:lstStyle/>
        <a:p>
          <a:endParaRPr lang="en-US"/>
        </a:p>
      </dgm:t>
    </dgm:pt>
    <dgm:pt modelId="{CBC267BB-DD45-4899-802A-6157EA66A175}">
      <dgm:prSet phldrT="[Text]"/>
      <dgm:spPr/>
      <dgm:t>
        <a:bodyPr/>
        <a:lstStyle/>
        <a:p>
          <a:r>
            <a:rPr lang="en-US" dirty="0" smtClean="0"/>
            <a:t>Download from Apple Store</a:t>
          </a:r>
          <a:endParaRPr lang="en-US" dirty="0"/>
        </a:p>
      </dgm:t>
    </dgm:pt>
    <dgm:pt modelId="{5CB175C2-9CF2-4759-A7B8-0062DA40B12D}" type="parTrans" cxnId="{6B2826E9-F785-4C6B-84D6-7A5338C74734}">
      <dgm:prSet/>
      <dgm:spPr/>
      <dgm:t>
        <a:bodyPr/>
        <a:lstStyle/>
        <a:p>
          <a:endParaRPr lang="en-US"/>
        </a:p>
      </dgm:t>
    </dgm:pt>
    <dgm:pt modelId="{57668F89-932A-436C-98E1-410F90376F43}" type="sibTrans" cxnId="{6B2826E9-F785-4C6B-84D6-7A5338C74734}">
      <dgm:prSet/>
      <dgm:spPr/>
      <dgm:t>
        <a:bodyPr/>
        <a:lstStyle/>
        <a:p>
          <a:endParaRPr lang="en-US"/>
        </a:p>
      </dgm:t>
    </dgm:pt>
    <dgm:pt modelId="{D58D4688-5C82-4C7A-B102-AA7ACFD31141}">
      <dgm:prSet phldrT="[Text]"/>
      <dgm:spPr/>
      <dgm:t>
        <a:bodyPr/>
        <a:lstStyle/>
        <a:p>
          <a:r>
            <a:rPr lang="en-US" dirty="0" smtClean="0"/>
            <a:t>July 27, 2014</a:t>
          </a:r>
          <a:endParaRPr lang="en-US" dirty="0"/>
        </a:p>
      </dgm:t>
    </dgm:pt>
    <dgm:pt modelId="{F098BDCD-BF63-46BB-A54C-D6588456A511}" type="parTrans" cxnId="{871A5E72-B5A2-4980-8F25-B8017B034412}">
      <dgm:prSet/>
      <dgm:spPr/>
      <dgm:t>
        <a:bodyPr/>
        <a:lstStyle/>
        <a:p>
          <a:endParaRPr lang="en-US"/>
        </a:p>
      </dgm:t>
    </dgm:pt>
    <dgm:pt modelId="{5A147F7F-658F-4E04-9028-FBEC5620A027}" type="sibTrans" cxnId="{871A5E72-B5A2-4980-8F25-B8017B034412}">
      <dgm:prSet/>
      <dgm:spPr/>
      <dgm:t>
        <a:bodyPr/>
        <a:lstStyle/>
        <a:p>
          <a:endParaRPr lang="en-US"/>
        </a:p>
      </dgm:t>
    </dgm:pt>
    <dgm:pt modelId="{A95D3DC1-DA50-4FAE-AE84-D9CB89E36A6D}">
      <dgm:prSet phldrT="[Text]"/>
      <dgm:spPr/>
      <dgm:t>
        <a:bodyPr/>
        <a:lstStyle/>
        <a:p>
          <a:r>
            <a:rPr lang="en-US" dirty="0" smtClean="0"/>
            <a:t>Offline - Event hosted with KBANK and True at Central World – Opal and Sunny (ambassadors)</a:t>
          </a:r>
          <a:endParaRPr lang="en-US" dirty="0"/>
        </a:p>
      </dgm:t>
    </dgm:pt>
    <dgm:pt modelId="{2947E819-7EBF-49C0-B99E-A8A5C2AB6659}" type="parTrans" cxnId="{BF7364BC-C39C-4772-9699-3EE58EFC28B3}">
      <dgm:prSet/>
      <dgm:spPr/>
      <dgm:t>
        <a:bodyPr/>
        <a:lstStyle/>
        <a:p>
          <a:endParaRPr lang="en-US"/>
        </a:p>
      </dgm:t>
    </dgm:pt>
    <dgm:pt modelId="{23B9CD95-6F68-4917-9983-D97F16BD32CE}" type="sibTrans" cxnId="{BF7364BC-C39C-4772-9699-3EE58EFC28B3}">
      <dgm:prSet/>
      <dgm:spPr/>
      <dgm:t>
        <a:bodyPr/>
        <a:lstStyle/>
        <a:p>
          <a:endParaRPr lang="en-US"/>
        </a:p>
      </dgm:t>
    </dgm:pt>
    <dgm:pt modelId="{A21245B4-594B-414B-9CC9-7BF6A6B01A68}">
      <dgm:prSet/>
      <dgm:spPr/>
      <dgm:t>
        <a:bodyPr/>
        <a:lstStyle/>
        <a:p>
          <a:r>
            <a:rPr lang="en-US" dirty="0" smtClean="0"/>
            <a:t>Oct. 2014</a:t>
          </a:r>
          <a:endParaRPr lang="en-US" dirty="0"/>
        </a:p>
      </dgm:t>
    </dgm:pt>
    <dgm:pt modelId="{C2648544-BB4B-4466-A388-B8CD24939DB1}" type="parTrans" cxnId="{6360097B-7D95-4037-A40C-AE1AFC8D3703}">
      <dgm:prSet/>
      <dgm:spPr/>
      <dgm:t>
        <a:bodyPr/>
        <a:lstStyle/>
        <a:p>
          <a:endParaRPr lang="en-US"/>
        </a:p>
      </dgm:t>
    </dgm:pt>
    <dgm:pt modelId="{159CC87D-4114-4620-AC5D-73BAD91630ED}" type="sibTrans" cxnId="{6360097B-7D95-4037-A40C-AE1AFC8D3703}">
      <dgm:prSet/>
      <dgm:spPr/>
      <dgm:t>
        <a:bodyPr/>
        <a:lstStyle/>
        <a:p>
          <a:endParaRPr lang="en-US"/>
        </a:p>
      </dgm:t>
    </dgm:pt>
    <dgm:pt modelId="{97C33203-0E3F-4617-84A8-0B796BC50B3B}">
      <dgm:prSet/>
      <dgm:spPr/>
      <dgm:t>
        <a:bodyPr/>
        <a:lstStyle/>
        <a:p>
          <a:r>
            <a:rPr lang="en-US" dirty="0" smtClean="0"/>
            <a:t>Offline - Event at Thailand Game Show Big Festival at Paragon</a:t>
          </a:r>
          <a:endParaRPr lang="en-US" dirty="0"/>
        </a:p>
      </dgm:t>
    </dgm:pt>
    <dgm:pt modelId="{D027C627-914D-49EC-8CDB-0165FA35FA82}" type="parTrans" cxnId="{63C278D3-5655-4878-AC9E-5F8BE907F0BD}">
      <dgm:prSet/>
      <dgm:spPr/>
      <dgm:t>
        <a:bodyPr/>
        <a:lstStyle/>
        <a:p>
          <a:endParaRPr lang="en-US"/>
        </a:p>
      </dgm:t>
    </dgm:pt>
    <dgm:pt modelId="{05F8321D-8830-42C6-BEE8-EEFCECE08B7F}" type="sibTrans" cxnId="{63C278D3-5655-4878-AC9E-5F8BE907F0BD}">
      <dgm:prSet/>
      <dgm:spPr/>
      <dgm:t>
        <a:bodyPr/>
        <a:lstStyle/>
        <a:p>
          <a:endParaRPr lang="en-US"/>
        </a:p>
      </dgm:t>
    </dgm:pt>
    <dgm:pt modelId="{11C380B5-0070-42C4-B664-1821409863C4}">
      <dgm:prSet/>
      <dgm:spPr/>
      <dgm:t>
        <a:bodyPr/>
        <a:lstStyle/>
        <a:p>
          <a:r>
            <a:rPr lang="en-US" dirty="0" smtClean="0"/>
            <a:t>Oct. 2014</a:t>
          </a:r>
          <a:endParaRPr lang="en-US" dirty="0"/>
        </a:p>
      </dgm:t>
    </dgm:pt>
    <dgm:pt modelId="{C4FC71F9-D0C9-4749-BE4E-5E21B1306310}" type="parTrans" cxnId="{DD33095F-95F1-46FA-8763-6B1A4027022D}">
      <dgm:prSet/>
      <dgm:spPr/>
      <dgm:t>
        <a:bodyPr/>
        <a:lstStyle/>
        <a:p>
          <a:endParaRPr lang="en-US"/>
        </a:p>
      </dgm:t>
    </dgm:pt>
    <dgm:pt modelId="{5FA20F5C-77F4-4E31-BC29-984958E12157}" type="sibTrans" cxnId="{DD33095F-95F1-46FA-8763-6B1A4027022D}">
      <dgm:prSet/>
      <dgm:spPr/>
      <dgm:t>
        <a:bodyPr/>
        <a:lstStyle/>
        <a:p>
          <a:endParaRPr lang="en-US"/>
        </a:p>
      </dgm:t>
    </dgm:pt>
    <dgm:pt modelId="{D828B73C-0D77-4178-8982-AA844A54A692}">
      <dgm:prSet/>
      <dgm:spPr/>
      <dgm:t>
        <a:bodyPr/>
        <a:lstStyle/>
        <a:p>
          <a:r>
            <a:rPr lang="en-US" dirty="0" smtClean="0"/>
            <a:t>July 22, 2014</a:t>
          </a:r>
          <a:endParaRPr lang="en-US" dirty="0"/>
        </a:p>
      </dgm:t>
    </dgm:pt>
    <dgm:pt modelId="{DE627280-69E5-4191-875C-260C3AB3F0C2}" type="parTrans" cxnId="{094672AC-7B13-4C0C-98B6-BECC5CCB5AFF}">
      <dgm:prSet/>
      <dgm:spPr/>
      <dgm:t>
        <a:bodyPr/>
        <a:lstStyle/>
        <a:p>
          <a:endParaRPr lang="en-US"/>
        </a:p>
      </dgm:t>
    </dgm:pt>
    <dgm:pt modelId="{93AE0741-1C99-4923-BD97-1EB35691C820}" type="sibTrans" cxnId="{094672AC-7B13-4C0C-98B6-BECC5CCB5AFF}">
      <dgm:prSet/>
      <dgm:spPr/>
      <dgm:t>
        <a:bodyPr/>
        <a:lstStyle/>
        <a:p>
          <a:endParaRPr lang="en-US"/>
        </a:p>
      </dgm:t>
    </dgm:pt>
    <dgm:pt modelId="{2D474286-85A6-4739-A41C-C733EF5CADD0}">
      <dgm:prSet/>
      <dgm:spPr/>
      <dgm:t>
        <a:bodyPr/>
        <a:lstStyle/>
        <a:p>
          <a:r>
            <a:rPr lang="en-US" dirty="0" smtClean="0"/>
            <a:t>Online - Free “Opal” sticker released in LINE</a:t>
          </a:r>
          <a:endParaRPr lang="en-US" dirty="0"/>
        </a:p>
      </dgm:t>
    </dgm:pt>
    <dgm:pt modelId="{E19FDAA2-A5C3-4339-A03D-D5C9E17F3CF2}" type="parTrans" cxnId="{DCFA3CF6-84ED-4CD3-B526-65655A192A76}">
      <dgm:prSet/>
      <dgm:spPr/>
      <dgm:t>
        <a:bodyPr/>
        <a:lstStyle/>
        <a:p>
          <a:endParaRPr lang="en-US"/>
        </a:p>
      </dgm:t>
    </dgm:pt>
    <dgm:pt modelId="{FBAC90F8-EC2E-4652-BA51-D53A26335F83}" type="sibTrans" cxnId="{DCFA3CF6-84ED-4CD3-B526-65655A192A76}">
      <dgm:prSet/>
      <dgm:spPr/>
      <dgm:t>
        <a:bodyPr/>
        <a:lstStyle/>
        <a:p>
          <a:endParaRPr lang="en-US"/>
        </a:p>
      </dgm:t>
    </dgm:pt>
    <dgm:pt modelId="{B16342C5-A36C-4457-A807-09071459695E}">
      <dgm:prSet/>
      <dgm:spPr/>
      <dgm:t>
        <a:bodyPr/>
        <a:lstStyle/>
        <a:p>
          <a:r>
            <a:rPr lang="en-US" dirty="0" smtClean="0"/>
            <a:t>Sept. 2014</a:t>
          </a:r>
          <a:endParaRPr lang="en-US" dirty="0"/>
        </a:p>
      </dgm:t>
    </dgm:pt>
    <dgm:pt modelId="{9F6C3E26-E54D-4AB8-BCA6-9933E51ED4FC}" type="parTrans" cxnId="{7A547E35-0C09-4D98-BE22-7EC50C53F15F}">
      <dgm:prSet/>
      <dgm:spPr/>
      <dgm:t>
        <a:bodyPr/>
        <a:lstStyle/>
        <a:p>
          <a:endParaRPr lang="en-US"/>
        </a:p>
      </dgm:t>
    </dgm:pt>
    <dgm:pt modelId="{F17798D4-7055-4F87-8472-9DBF6790BC3C}" type="sibTrans" cxnId="{7A547E35-0C09-4D98-BE22-7EC50C53F15F}">
      <dgm:prSet/>
      <dgm:spPr/>
      <dgm:t>
        <a:bodyPr/>
        <a:lstStyle/>
        <a:p>
          <a:endParaRPr lang="en-US"/>
        </a:p>
      </dgm:t>
    </dgm:pt>
    <dgm:pt modelId="{CEE18183-E0A0-475D-9C2E-74D0154C37C4}">
      <dgm:prSet/>
      <dgm:spPr/>
      <dgm:t>
        <a:bodyPr/>
        <a:lstStyle/>
        <a:p>
          <a:r>
            <a:rPr lang="en-US" dirty="0" smtClean="0"/>
            <a:t>Offline - Tesco Lotus Partnership (free LINE items)</a:t>
          </a:r>
          <a:endParaRPr lang="en-US" dirty="0"/>
        </a:p>
      </dgm:t>
    </dgm:pt>
    <dgm:pt modelId="{0295E7FE-076D-409B-A18C-3E61FCB56D0C}" type="parTrans" cxnId="{84470EBA-C1D1-442A-AC53-C3FFB8DA9820}">
      <dgm:prSet/>
      <dgm:spPr/>
      <dgm:t>
        <a:bodyPr/>
        <a:lstStyle/>
        <a:p>
          <a:endParaRPr lang="en-US"/>
        </a:p>
      </dgm:t>
    </dgm:pt>
    <dgm:pt modelId="{2F06657F-7AD2-4B86-AAD1-B7FAEC3CDFD2}" type="sibTrans" cxnId="{84470EBA-C1D1-442A-AC53-C3FFB8DA9820}">
      <dgm:prSet/>
      <dgm:spPr/>
      <dgm:t>
        <a:bodyPr/>
        <a:lstStyle/>
        <a:p>
          <a:endParaRPr lang="en-US"/>
        </a:p>
      </dgm:t>
    </dgm:pt>
    <dgm:pt modelId="{09BA3260-F74C-4C94-84D2-A4B75F9C7F1C}">
      <dgm:prSet/>
      <dgm:spPr/>
      <dgm:t>
        <a:bodyPr/>
        <a:lstStyle/>
        <a:p>
          <a:r>
            <a:rPr lang="en-US" dirty="0" smtClean="0"/>
            <a:t>Online - True Refill Promotion – Free in-game rewards</a:t>
          </a:r>
          <a:endParaRPr lang="en-US" dirty="0"/>
        </a:p>
      </dgm:t>
    </dgm:pt>
    <dgm:pt modelId="{ABF580E7-9C25-486A-934A-FA87DB50ECCE}" type="parTrans" cxnId="{DBF94558-DD3F-4F52-9383-6CAA2529750D}">
      <dgm:prSet/>
      <dgm:spPr/>
      <dgm:t>
        <a:bodyPr/>
        <a:lstStyle/>
        <a:p>
          <a:endParaRPr lang="en-US"/>
        </a:p>
      </dgm:t>
    </dgm:pt>
    <dgm:pt modelId="{C2870447-985F-4725-ACD8-14D47CA547E4}" type="sibTrans" cxnId="{DBF94558-DD3F-4F52-9383-6CAA2529750D}">
      <dgm:prSet/>
      <dgm:spPr/>
      <dgm:t>
        <a:bodyPr/>
        <a:lstStyle/>
        <a:p>
          <a:endParaRPr lang="en-US"/>
        </a:p>
      </dgm:t>
    </dgm:pt>
    <dgm:pt modelId="{AFF415A5-4EFE-44B8-9B84-AD9823F6DC2D}" type="pres">
      <dgm:prSet presAssocID="{5E666FBA-8377-42A2-96CC-E2391811378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1FD41-B86F-48E4-9C9D-721282828F22}" type="pres">
      <dgm:prSet presAssocID="{62275C01-003F-4F94-8B37-3079B26855F0}" presName="composite" presStyleCnt="0"/>
      <dgm:spPr/>
    </dgm:pt>
    <dgm:pt modelId="{DA4559E7-8C97-4E6D-BFE6-FE9BFA492F81}" type="pres">
      <dgm:prSet presAssocID="{62275C01-003F-4F94-8B37-3079B26855F0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05923-A2DC-44D6-AA59-80112DE2F56F}" type="pres">
      <dgm:prSet presAssocID="{62275C01-003F-4F94-8B37-3079B26855F0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74621-E8AD-4D84-A1AF-EAB11151E8A5}" type="pres">
      <dgm:prSet presAssocID="{16B6BF39-178C-423B-9F58-3CF2112CCE16}" presName="sp" presStyleCnt="0"/>
      <dgm:spPr/>
    </dgm:pt>
    <dgm:pt modelId="{08ABB71B-1ED2-46A0-9EE0-813ABFA0C64D}" type="pres">
      <dgm:prSet presAssocID="{D828B73C-0D77-4178-8982-AA844A54A692}" presName="composite" presStyleCnt="0"/>
      <dgm:spPr/>
    </dgm:pt>
    <dgm:pt modelId="{309AC279-D6B0-4D0A-98B6-5962EB1F24CE}" type="pres">
      <dgm:prSet presAssocID="{D828B73C-0D77-4178-8982-AA844A54A692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9BB6F-75EC-4079-9732-B474B181C2C1}" type="pres">
      <dgm:prSet presAssocID="{D828B73C-0D77-4178-8982-AA844A54A692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38B84E-5F6E-4025-9775-BF046B5708C1}" type="pres">
      <dgm:prSet presAssocID="{93AE0741-1C99-4923-BD97-1EB35691C820}" presName="sp" presStyleCnt="0"/>
      <dgm:spPr/>
    </dgm:pt>
    <dgm:pt modelId="{DF80360E-6E4A-4AC3-A4A7-32D9B3DB6969}" type="pres">
      <dgm:prSet presAssocID="{D58D4688-5C82-4C7A-B102-AA7ACFD31141}" presName="composite" presStyleCnt="0"/>
      <dgm:spPr/>
    </dgm:pt>
    <dgm:pt modelId="{A8492EDD-E706-4023-BC98-2C39B8DEB7CC}" type="pres">
      <dgm:prSet presAssocID="{D58D4688-5C82-4C7A-B102-AA7ACFD31141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1B82F7-97AA-4410-B7FB-A5E17187254A}" type="pres">
      <dgm:prSet presAssocID="{D58D4688-5C82-4C7A-B102-AA7ACFD31141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42822A-D0D3-46E7-B48D-E29539029F84}" type="pres">
      <dgm:prSet presAssocID="{5A147F7F-658F-4E04-9028-FBEC5620A027}" presName="sp" presStyleCnt="0"/>
      <dgm:spPr/>
    </dgm:pt>
    <dgm:pt modelId="{B27FA13C-FEFA-4E43-80F6-B8F343EA5584}" type="pres">
      <dgm:prSet presAssocID="{B16342C5-A36C-4457-A807-09071459695E}" presName="composite" presStyleCnt="0"/>
      <dgm:spPr/>
    </dgm:pt>
    <dgm:pt modelId="{4132A5DB-FCFA-4397-B3BC-B985D6752ACB}" type="pres">
      <dgm:prSet presAssocID="{B16342C5-A36C-4457-A807-09071459695E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616FC-44EC-4B4D-80C8-6E4C9D988CF3}" type="pres">
      <dgm:prSet presAssocID="{B16342C5-A36C-4457-A807-09071459695E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18BDC3-5BB6-4AA5-AF6F-EA1E5924ACA3}" type="pres">
      <dgm:prSet presAssocID="{F17798D4-7055-4F87-8472-9DBF6790BC3C}" presName="sp" presStyleCnt="0"/>
      <dgm:spPr/>
    </dgm:pt>
    <dgm:pt modelId="{9A7FA32F-AD7B-4370-A534-6EEA224E5DEB}" type="pres">
      <dgm:prSet presAssocID="{A21245B4-594B-414B-9CC9-7BF6A6B01A68}" presName="composite" presStyleCnt="0"/>
      <dgm:spPr/>
    </dgm:pt>
    <dgm:pt modelId="{5ECE63E2-D95C-4C98-95AC-334AC11A293F}" type="pres">
      <dgm:prSet presAssocID="{A21245B4-594B-414B-9CC9-7BF6A6B01A68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D8F80B-F752-4D4C-888A-9FF1E41CD1DA}" type="pres">
      <dgm:prSet presAssocID="{A21245B4-594B-414B-9CC9-7BF6A6B01A68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F7D9CD-1904-4D74-8F83-EF8FD0D3FA02}" type="pres">
      <dgm:prSet presAssocID="{159CC87D-4114-4620-AC5D-73BAD91630ED}" presName="sp" presStyleCnt="0"/>
      <dgm:spPr/>
    </dgm:pt>
    <dgm:pt modelId="{C68A6C13-88AE-4B1A-981C-6AADE310191F}" type="pres">
      <dgm:prSet presAssocID="{11C380B5-0070-42C4-B664-1821409863C4}" presName="composite" presStyleCnt="0"/>
      <dgm:spPr/>
    </dgm:pt>
    <dgm:pt modelId="{91044AE4-E9A9-4CD7-99A6-F84EF9C60B5F}" type="pres">
      <dgm:prSet presAssocID="{11C380B5-0070-42C4-B664-1821409863C4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3D7D1-20C6-4090-BA0E-09F67F8A684C}" type="pres">
      <dgm:prSet presAssocID="{11C380B5-0070-42C4-B664-1821409863C4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0AE385-9EF5-4873-9E0D-C8A0EB7E3438}" type="presOf" srcId="{2D474286-85A6-4739-A41C-C733EF5CADD0}" destId="{D5F9BB6F-75EC-4079-9732-B474B181C2C1}" srcOrd="0" destOrd="0" presId="urn:microsoft.com/office/officeart/2005/8/layout/chevron2"/>
    <dgm:cxn modelId="{DCFA3CF6-84ED-4CD3-B526-65655A192A76}" srcId="{D828B73C-0D77-4178-8982-AA844A54A692}" destId="{2D474286-85A6-4739-A41C-C733EF5CADD0}" srcOrd="0" destOrd="0" parTransId="{E19FDAA2-A5C3-4339-A03D-D5C9E17F3CF2}" sibTransId="{FBAC90F8-EC2E-4652-BA51-D53A26335F83}"/>
    <dgm:cxn modelId="{BF7364BC-C39C-4772-9699-3EE58EFC28B3}" srcId="{D58D4688-5C82-4C7A-B102-AA7ACFD31141}" destId="{A95D3DC1-DA50-4FAE-AE84-D9CB89E36A6D}" srcOrd="0" destOrd="0" parTransId="{2947E819-7EBF-49C0-B99E-A8A5C2AB6659}" sibTransId="{23B9CD95-6F68-4917-9983-D97F16BD32CE}"/>
    <dgm:cxn modelId="{6360097B-7D95-4037-A40C-AE1AFC8D3703}" srcId="{5E666FBA-8377-42A2-96CC-E2391811378F}" destId="{A21245B4-594B-414B-9CC9-7BF6A6B01A68}" srcOrd="4" destOrd="0" parTransId="{C2648544-BB4B-4466-A388-B8CD24939DB1}" sibTransId="{159CC87D-4114-4620-AC5D-73BAD91630ED}"/>
    <dgm:cxn modelId="{C80494D2-ED33-48F1-A041-A9918F69644A}" type="presOf" srcId="{09BA3260-F74C-4C94-84D2-A4B75F9C7F1C}" destId="{05B3D7D1-20C6-4090-BA0E-09F67F8A684C}" srcOrd="0" destOrd="0" presId="urn:microsoft.com/office/officeart/2005/8/layout/chevron2"/>
    <dgm:cxn modelId="{EBFC686F-A12C-481A-B66C-F49259EF6A60}" type="presOf" srcId="{11C380B5-0070-42C4-B664-1821409863C4}" destId="{91044AE4-E9A9-4CD7-99A6-F84EF9C60B5F}" srcOrd="0" destOrd="0" presId="urn:microsoft.com/office/officeart/2005/8/layout/chevron2"/>
    <dgm:cxn modelId="{87CA872D-BB84-4137-8067-63F45A2A1DE8}" type="presOf" srcId="{A95D3DC1-DA50-4FAE-AE84-D9CB89E36A6D}" destId="{E41B82F7-97AA-4410-B7FB-A5E17187254A}" srcOrd="0" destOrd="0" presId="urn:microsoft.com/office/officeart/2005/8/layout/chevron2"/>
    <dgm:cxn modelId="{F2E1D04C-AA91-49CC-8021-5DE13D37CF13}" type="presOf" srcId="{CEE18183-E0A0-475D-9C2E-74D0154C37C4}" destId="{4C6616FC-44EC-4B4D-80C8-6E4C9D988CF3}" srcOrd="0" destOrd="0" presId="urn:microsoft.com/office/officeart/2005/8/layout/chevron2"/>
    <dgm:cxn modelId="{7A547E35-0C09-4D98-BE22-7EC50C53F15F}" srcId="{5E666FBA-8377-42A2-96CC-E2391811378F}" destId="{B16342C5-A36C-4457-A807-09071459695E}" srcOrd="3" destOrd="0" parTransId="{9F6C3E26-E54D-4AB8-BCA6-9933E51ED4FC}" sibTransId="{F17798D4-7055-4F87-8472-9DBF6790BC3C}"/>
    <dgm:cxn modelId="{401B58B9-A4A8-49EC-A359-F7804FB9F276}" type="presOf" srcId="{A21245B4-594B-414B-9CC9-7BF6A6B01A68}" destId="{5ECE63E2-D95C-4C98-95AC-334AC11A293F}" srcOrd="0" destOrd="0" presId="urn:microsoft.com/office/officeart/2005/8/layout/chevron2"/>
    <dgm:cxn modelId="{6B2826E9-F785-4C6B-84D6-7A5338C74734}" srcId="{62275C01-003F-4F94-8B37-3079B26855F0}" destId="{CBC267BB-DD45-4899-802A-6157EA66A175}" srcOrd="0" destOrd="0" parTransId="{5CB175C2-9CF2-4759-A7B8-0062DA40B12D}" sibTransId="{57668F89-932A-436C-98E1-410F90376F43}"/>
    <dgm:cxn modelId="{A5A6F0EA-DFFC-4B7D-85D8-09AABC16A857}" type="presOf" srcId="{B16342C5-A36C-4457-A807-09071459695E}" destId="{4132A5DB-FCFA-4397-B3BC-B985D6752ACB}" srcOrd="0" destOrd="0" presId="urn:microsoft.com/office/officeart/2005/8/layout/chevron2"/>
    <dgm:cxn modelId="{DBF94558-DD3F-4F52-9383-6CAA2529750D}" srcId="{11C380B5-0070-42C4-B664-1821409863C4}" destId="{09BA3260-F74C-4C94-84D2-A4B75F9C7F1C}" srcOrd="0" destOrd="0" parTransId="{ABF580E7-9C25-486A-934A-FA87DB50ECCE}" sibTransId="{C2870447-985F-4725-ACD8-14D47CA547E4}"/>
    <dgm:cxn modelId="{DD33095F-95F1-46FA-8763-6B1A4027022D}" srcId="{5E666FBA-8377-42A2-96CC-E2391811378F}" destId="{11C380B5-0070-42C4-B664-1821409863C4}" srcOrd="5" destOrd="0" parTransId="{C4FC71F9-D0C9-4749-BE4E-5E21B1306310}" sibTransId="{5FA20F5C-77F4-4E31-BC29-984958E12157}"/>
    <dgm:cxn modelId="{C4DA67C5-E602-4FC5-A946-8D86E5B23985}" srcId="{5E666FBA-8377-42A2-96CC-E2391811378F}" destId="{62275C01-003F-4F94-8B37-3079B26855F0}" srcOrd="0" destOrd="0" parTransId="{83D43DAF-713C-446B-8D00-232ACA3ED5BB}" sibTransId="{16B6BF39-178C-423B-9F58-3CF2112CCE16}"/>
    <dgm:cxn modelId="{CCEFBA9C-5FD5-46C0-BCC3-53D046ED1577}" type="presOf" srcId="{5E666FBA-8377-42A2-96CC-E2391811378F}" destId="{AFF415A5-4EFE-44B8-9B84-AD9823F6DC2D}" srcOrd="0" destOrd="0" presId="urn:microsoft.com/office/officeart/2005/8/layout/chevron2"/>
    <dgm:cxn modelId="{996585C9-EA02-4792-B907-C7EA7F6CDB1D}" type="presOf" srcId="{CBC267BB-DD45-4899-802A-6157EA66A175}" destId="{97A05923-A2DC-44D6-AA59-80112DE2F56F}" srcOrd="0" destOrd="0" presId="urn:microsoft.com/office/officeart/2005/8/layout/chevron2"/>
    <dgm:cxn modelId="{63C278D3-5655-4878-AC9E-5F8BE907F0BD}" srcId="{A21245B4-594B-414B-9CC9-7BF6A6B01A68}" destId="{97C33203-0E3F-4617-84A8-0B796BC50B3B}" srcOrd="0" destOrd="0" parTransId="{D027C627-914D-49EC-8CDB-0165FA35FA82}" sibTransId="{05F8321D-8830-42C6-BEE8-EEFCECE08B7F}"/>
    <dgm:cxn modelId="{094672AC-7B13-4C0C-98B6-BECC5CCB5AFF}" srcId="{5E666FBA-8377-42A2-96CC-E2391811378F}" destId="{D828B73C-0D77-4178-8982-AA844A54A692}" srcOrd="1" destOrd="0" parTransId="{DE627280-69E5-4191-875C-260C3AB3F0C2}" sibTransId="{93AE0741-1C99-4923-BD97-1EB35691C820}"/>
    <dgm:cxn modelId="{690EFADB-C229-4170-83DB-D876CD24556C}" type="presOf" srcId="{62275C01-003F-4F94-8B37-3079B26855F0}" destId="{DA4559E7-8C97-4E6D-BFE6-FE9BFA492F81}" srcOrd="0" destOrd="0" presId="urn:microsoft.com/office/officeart/2005/8/layout/chevron2"/>
    <dgm:cxn modelId="{DF9E9E18-96A0-43AE-BD9E-2109034AFF58}" type="presOf" srcId="{D828B73C-0D77-4178-8982-AA844A54A692}" destId="{309AC279-D6B0-4D0A-98B6-5962EB1F24CE}" srcOrd="0" destOrd="0" presId="urn:microsoft.com/office/officeart/2005/8/layout/chevron2"/>
    <dgm:cxn modelId="{871A5E72-B5A2-4980-8F25-B8017B034412}" srcId="{5E666FBA-8377-42A2-96CC-E2391811378F}" destId="{D58D4688-5C82-4C7A-B102-AA7ACFD31141}" srcOrd="2" destOrd="0" parTransId="{F098BDCD-BF63-46BB-A54C-D6588456A511}" sibTransId="{5A147F7F-658F-4E04-9028-FBEC5620A027}"/>
    <dgm:cxn modelId="{84470EBA-C1D1-442A-AC53-C3FFB8DA9820}" srcId="{B16342C5-A36C-4457-A807-09071459695E}" destId="{CEE18183-E0A0-475D-9C2E-74D0154C37C4}" srcOrd="0" destOrd="0" parTransId="{0295E7FE-076D-409B-A18C-3E61FCB56D0C}" sibTransId="{2F06657F-7AD2-4B86-AAD1-B7FAEC3CDFD2}"/>
    <dgm:cxn modelId="{AF447A11-874C-42B2-91C3-AAA0812160C1}" type="presOf" srcId="{D58D4688-5C82-4C7A-B102-AA7ACFD31141}" destId="{A8492EDD-E706-4023-BC98-2C39B8DEB7CC}" srcOrd="0" destOrd="0" presId="urn:microsoft.com/office/officeart/2005/8/layout/chevron2"/>
    <dgm:cxn modelId="{4A922543-4EBF-4B11-972E-6EA8ADCC49F9}" type="presOf" srcId="{97C33203-0E3F-4617-84A8-0B796BC50B3B}" destId="{72D8F80B-F752-4D4C-888A-9FF1E41CD1DA}" srcOrd="0" destOrd="0" presId="urn:microsoft.com/office/officeart/2005/8/layout/chevron2"/>
    <dgm:cxn modelId="{163447FD-45C7-4FF9-8BAA-80E23AFF19E6}" type="presParOf" srcId="{AFF415A5-4EFE-44B8-9B84-AD9823F6DC2D}" destId="{4161FD41-B86F-48E4-9C9D-721282828F22}" srcOrd="0" destOrd="0" presId="urn:microsoft.com/office/officeart/2005/8/layout/chevron2"/>
    <dgm:cxn modelId="{12144C80-494E-4695-94A9-E31CD174B3AB}" type="presParOf" srcId="{4161FD41-B86F-48E4-9C9D-721282828F22}" destId="{DA4559E7-8C97-4E6D-BFE6-FE9BFA492F81}" srcOrd="0" destOrd="0" presId="urn:microsoft.com/office/officeart/2005/8/layout/chevron2"/>
    <dgm:cxn modelId="{C08C58C2-9379-4696-9CC1-C8C6D68AFEFB}" type="presParOf" srcId="{4161FD41-B86F-48E4-9C9D-721282828F22}" destId="{97A05923-A2DC-44D6-AA59-80112DE2F56F}" srcOrd="1" destOrd="0" presId="urn:microsoft.com/office/officeart/2005/8/layout/chevron2"/>
    <dgm:cxn modelId="{BED25793-5490-48A9-97D4-6D87454AE254}" type="presParOf" srcId="{AFF415A5-4EFE-44B8-9B84-AD9823F6DC2D}" destId="{2B574621-E8AD-4D84-A1AF-EAB11151E8A5}" srcOrd="1" destOrd="0" presId="urn:microsoft.com/office/officeart/2005/8/layout/chevron2"/>
    <dgm:cxn modelId="{C55A93D5-1EAF-40BA-AC8B-3543A1CA7DFF}" type="presParOf" srcId="{AFF415A5-4EFE-44B8-9B84-AD9823F6DC2D}" destId="{08ABB71B-1ED2-46A0-9EE0-813ABFA0C64D}" srcOrd="2" destOrd="0" presId="urn:microsoft.com/office/officeart/2005/8/layout/chevron2"/>
    <dgm:cxn modelId="{5CAD70EE-BD64-4527-B3C0-C8F6F0696C2E}" type="presParOf" srcId="{08ABB71B-1ED2-46A0-9EE0-813ABFA0C64D}" destId="{309AC279-D6B0-4D0A-98B6-5962EB1F24CE}" srcOrd="0" destOrd="0" presId="urn:microsoft.com/office/officeart/2005/8/layout/chevron2"/>
    <dgm:cxn modelId="{DA459875-84AB-43A4-8961-7D4012549933}" type="presParOf" srcId="{08ABB71B-1ED2-46A0-9EE0-813ABFA0C64D}" destId="{D5F9BB6F-75EC-4079-9732-B474B181C2C1}" srcOrd="1" destOrd="0" presId="urn:microsoft.com/office/officeart/2005/8/layout/chevron2"/>
    <dgm:cxn modelId="{446341A8-1DC0-4E96-87BB-37C79C009595}" type="presParOf" srcId="{AFF415A5-4EFE-44B8-9B84-AD9823F6DC2D}" destId="{6038B84E-5F6E-4025-9775-BF046B5708C1}" srcOrd="3" destOrd="0" presId="urn:microsoft.com/office/officeart/2005/8/layout/chevron2"/>
    <dgm:cxn modelId="{650C24CD-0A4C-4BF9-BCA1-3167266A83A8}" type="presParOf" srcId="{AFF415A5-4EFE-44B8-9B84-AD9823F6DC2D}" destId="{DF80360E-6E4A-4AC3-A4A7-32D9B3DB6969}" srcOrd="4" destOrd="0" presId="urn:microsoft.com/office/officeart/2005/8/layout/chevron2"/>
    <dgm:cxn modelId="{7E6BF358-5F14-427F-AB23-2976981E8AC9}" type="presParOf" srcId="{DF80360E-6E4A-4AC3-A4A7-32D9B3DB6969}" destId="{A8492EDD-E706-4023-BC98-2C39B8DEB7CC}" srcOrd="0" destOrd="0" presId="urn:microsoft.com/office/officeart/2005/8/layout/chevron2"/>
    <dgm:cxn modelId="{B332D22F-D1BB-4A60-80AC-67C506AF8D14}" type="presParOf" srcId="{DF80360E-6E4A-4AC3-A4A7-32D9B3DB6969}" destId="{E41B82F7-97AA-4410-B7FB-A5E17187254A}" srcOrd="1" destOrd="0" presId="urn:microsoft.com/office/officeart/2005/8/layout/chevron2"/>
    <dgm:cxn modelId="{5A20E1E4-E929-467C-A5D4-C5241C039D36}" type="presParOf" srcId="{AFF415A5-4EFE-44B8-9B84-AD9823F6DC2D}" destId="{B442822A-D0D3-46E7-B48D-E29539029F84}" srcOrd="5" destOrd="0" presId="urn:microsoft.com/office/officeart/2005/8/layout/chevron2"/>
    <dgm:cxn modelId="{854C1E6A-D5A3-4323-BE40-502BDB575357}" type="presParOf" srcId="{AFF415A5-4EFE-44B8-9B84-AD9823F6DC2D}" destId="{B27FA13C-FEFA-4E43-80F6-B8F343EA5584}" srcOrd="6" destOrd="0" presId="urn:microsoft.com/office/officeart/2005/8/layout/chevron2"/>
    <dgm:cxn modelId="{DF2E3A22-2C4B-4904-802C-5B361CF8B451}" type="presParOf" srcId="{B27FA13C-FEFA-4E43-80F6-B8F343EA5584}" destId="{4132A5DB-FCFA-4397-B3BC-B985D6752ACB}" srcOrd="0" destOrd="0" presId="urn:microsoft.com/office/officeart/2005/8/layout/chevron2"/>
    <dgm:cxn modelId="{8DB6EF05-9FD4-45A1-BFD2-C4F3F6C6D8C6}" type="presParOf" srcId="{B27FA13C-FEFA-4E43-80F6-B8F343EA5584}" destId="{4C6616FC-44EC-4B4D-80C8-6E4C9D988CF3}" srcOrd="1" destOrd="0" presId="urn:microsoft.com/office/officeart/2005/8/layout/chevron2"/>
    <dgm:cxn modelId="{FC6A0216-E155-4E7A-93D7-7E69941C4010}" type="presParOf" srcId="{AFF415A5-4EFE-44B8-9B84-AD9823F6DC2D}" destId="{AD18BDC3-5BB6-4AA5-AF6F-EA1E5924ACA3}" srcOrd="7" destOrd="0" presId="urn:microsoft.com/office/officeart/2005/8/layout/chevron2"/>
    <dgm:cxn modelId="{AB98B0F5-AEF9-42E9-9BBC-3900645F7A1F}" type="presParOf" srcId="{AFF415A5-4EFE-44B8-9B84-AD9823F6DC2D}" destId="{9A7FA32F-AD7B-4370-A534-6EEA224E5DEB}" srcOrd="8" destOrd="0" presId="urn:microsoft.com/office/officeart/2005/8/layout/chevron2"/>
    <dgm:cxn modelId="{11208DA2-1E23-4F54-A6DB-C06654931DC8}" type="presParOf" srcId="{9A7FA32F-AD7B-4370-A534-6EEA224E5DEB}" destId="{5ECE63E2-D95C-4C98-95AC-334AC11A293F}" srcOrd="0" destOrd="0" presId="urn:microsoft.com/office/officeart/2005/8/layout/chevron2"/>
    <dgm:cxn modelId="{EE8115F1-58B9-416E-ADE5-D9A0460AD84B}" type="presParOf" srcId="{9A7FA32F-AD7B-4370-A534-6EEA224E5DEB}" destId="{72D8F80B-F752-4D4C-888A-9FF1E41CD1DA}" srcOrd="1" destOrd="0" presId="urn:microsoft.com/office/officeart/2005/8/layout/chevron2"/>
    <dgm:cxn modelId="{067E0B83-345D-4668-9B1A-254FE74244D0}" type="presParOf" srcId="{AFF415A5-4EFE-44B8-9B84-AD9823F6DC2D}" destId="{BFF7D9CD-1904-4D74-8F83-EF8FD0D3FA02}" srcOrd="9" destOrd="0" presId="urn:microsoft.com/office/officeart/2005/8/layout/chevron2"/>
    <dgm:cxn modelId="{E2F41E29-74F9-4CFA-9A8E-07EDFAB3FFDC}" type="presParOf" srcId="{AFF415A5-4EFE-44B8-9B84-AD9823F6DC2D}" destId="{C68A6C13-88AE-4B1A-981C-6AADE310191F}" srcOrd="10" destOrd="0" presId="urn:microsoft.com/office/officeart/2005/8/layout/chevron2"/>
    <dgm:cxn modelId="{4B9C61A1-00AB-42D0-AC9E-BBCCED9F926B}" type="presParOf" srcId="{C68A6C13-88AE-4B1A-981C-6AADE310191F}" destId="{91044AE4-E9A9-4CD7-99A6-F84EF9C60B5F}" srcOrd="0" destOrd="0" presId="urn:microsoft.com/office/officeart/2005/8/layout/chevron2"/>
    <dgm:cxn modelId="{7CFA908C-55A1-497E-AF73-0825FF36D82D}" type="presParOf" srcId="{C68A6C13-88AE-4B1A-981C-6AADE310191F}" destId="{05B3D7D1-20C6-4090-BA0E-09F67F8A684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666FBA-8377-42A2-96CC-E2391811378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A83D35-5980-412C-A485-A25E3FC5D9B3}">
      <dgm:prSet phldrT="[Text]"/>
      <dgm:spPr/>
      <dgm:t>
        <a:bodyPr/>
        <a:lstStyle/>
        <a:p>
          <a:r>
            <a:rPr lang="en-US" dirty="0" smtClean="0"/>
            <a:t>Offline - Tournament at Thailand Mobile Expo 2015</a:t>
          </a:r>
          <a:endParaRPr lang="en-US" dirty="0"/>
        </a:p>
      </dgm:t>
    </dgm:pt>
    <dgm:pt modelId="{DCCB624C-810A-4A28-AEFE-23B3A87F9FFD}" type="parTrans" cxnId="{6A5F2100-813B-47BD-8A59-933F715F19D8}">
      <dgm:prSet/>
      <dgm:spPr/>
      <dgm:t>
        <a:bodyPr/>
        <a:lstStyle/>
        <a:p>
          <a:endParaRPr lang="en-US"/>
        </a:p>
      </dgm:t>
    </dgm:pt>
    <dgm:pt modelId="{000F8395-8023-43E6-8914-3D0D643EDA30}" type="sibTrans" cxnId="{6A5F2100-813B-47BD-8A59-933F715F19D8}">
      <dgm:prSet/>
      <dgm:spPr/>
      <dgm:t>
        <a:bodyPr/>
        <a:lstStyle/>
        <a:p>
          <a:endParaRPr lang="en-US"/>
        </a:p>
      </dgm:t>
    </dgm:pt>
    <dgm:pt modelId="{DCEB1720-185F-4484-8E7A-326CB7074B23}">
      <dgm:prSet/>
      <dgm:spPr/>
      <dgm:t>
        <a:bodyPr/>
        <a:lstStyle/>
        <a:p>
          <a:r>
            <a:rPr lang="en-US" dirty="0" smtClean="0"/>
            <a:t>Offline - Get Rich Thailand Champion League 2015 </a:t>
          </a:r>
          <a:endParaRPr lang="en-US" dirty="0"/>
        </a:p>
      </dgm:t>
    </dgm:pt>
    <dgm:pt modelId="{909D27BF-A6DE-477C-A320-EDBF605D1B1A}" type="parTrans" cxnId="{6D06A824-1CA7-425F-9724-17EFDA38D5FD}">
      <dgm:prSet/>
      <dgm:spPr/>
      <dgm:t>
        <a:bodyPr/>
        <a:lstStyle/>
        <a:p>
          <a:endParaRPr lang="en-US"/>
        </a:p>
      </dgm:t>
    </dgm:pt>
    <dgm:pt modelId="{1A3EA144-87E0-4A3B-9491-AA1401490724}" type="sibTrans" cxnId="{6D06A824-1CA7-425F-9724-17EFDA38D5FD}">
      <dgm:prSet/>
      <dgm:spPr/>
      <dgm:t>
        <a:bodyPr/>
        <a:lstStyle/>
        <a:p>
          <a:endParaRPr lang="en-US"/>
        </a:p>
      </dgm:t>
    </dgm:pt>
    <dgm:pt modelId="{3204A5CC-0F76-4729-8FA0-8B7CD9806A52}">
      <dgm:prSet/>
      <dgm:spPr/>
      <dgm:t>
        <a:bodyPr/>
        <a:lstStyle/>
        <a:p>
          <a:r>
            <a:rPr lang="en-US" dirty="0" smtClean="0"/>
            <a:t>April 2015</a:t>
          </a:r>
          <a:endParaRPr lang="en-US" dirty="0"/>
        </a:p>
      </dgm:t>
    </dgm:pt>
    <dgm:pt modelId="{9769D216-30A6-466E-9A0B-9BAD7728E2C3}" type="parTrans" cxnId="{6F63B203-329E-4CEF-A430-BCD6DA391D5B}">
      <dgm:prSet/>
      <dgm:spPr/>
      <dgm:t>
        <a:bodyPr/>
        <a:lstStyle/>
        <a:p>
          <a:endParaRPr lang="en-US"/>
        </a:p>
      </dgm:t>
    </dgm:pt>
    <dgm:pt modelId="{5C6990BD-60D4-40DD-94C4-A046C4EEF778}" type="sibTrans" cxnId="{6F63B203-329E-4CEF-A430-BCD6DA391D5B}">
      <dgm:prSet/>
      <dgm:spPr/>
      <dgm:t>
        <a:bodyPr/>
        <a:lstStyle/>
        <a:p>
          <a:endParaRPr lang="en-US"/>
        </a:p>
      </dgm:t>
    </dgm:pt>
    <dgm:pt modelId="{97C33203-0E3F-4617-84A8-0B796BC50B3B}">
      <dgm:prSet/>
      <dgm:spPr/>
      <dgm:t>
        <a:bodyPr/>
        <a:lstStyle/>
        <a:p>
          <a:r>
            <a:rPr lang="en-US" dirty="0" smtClean="0"/>
            <a:t>Feb. 2015</a:t>
          </a:r>
          <a:endParaRPr lang="en-US" dirty="0"/>
        </a:p>
      </dgm:t>
    </dgm:pt>
    <dgm:pt modelId="{D027C627-914D-49EC-8CDB-0165FA35FA82}" type="parTrans" cxnId="{63C278D3-5655-4878-AC9E-5F8BE907F0BD}">
      <dgm:prSet/>
      <dgm:spPr/>
      <dgm:t>
        <a:bodyPr/>
        <a:lstStyle/>
        <a:p>
          <a:endParaRPr lang="en-US"/>
        </a:p>
      </dgm:t>
    </dgm:pt>
    <dgm:pt modelId="{05F8321D-8830-42C6-BEE8-EEFCECE08B7F}" type="sibTrans" cxnId="{63C278D3-5655-4878-AC9E-5F8BE907F0BD}">
      <dgm:prSet/>
      <dgm:spPr/>
      <dgm:t>
        <a:bodyPr/>
        <a:lstStyle/>
        <a:p>
          <a:endParaRPr lang="en-US"/>
        </a:p>
      </dgm:t>
    </dgm:pt>
    <dgm:pt modelId="{11C380B5-0070-42C4-B664-1821409863C4}">
      <dgm:prSet/>
      <dgm:spPr/>
      <dgm:t>
        <a:bodyPr/>
        <a:lstStyle/>
        <a:p>
          <a:r>
            <a:rPr lang="en-US" dirty="0" smtClean="0"/>
            <a:t>June 6, 2015</a:t>
          </a:r>
          <a:endParaRPr lang="en-US" dirty="0"/>
        </a:p>
      </dgm:t>
    </dgm:pt>
    <dgm:pt modelId="{C4FC71F9-D0C9-4749-BE4E-5E21B1306310}" type="parTrans" cxnId="{DD33095F-95F1-46FA-8763-6B1A4027022D}">
      <dgm:prSet/>
      <dgm:spPr/>
      <dgm:t>
        <a:bodyPr/>
        <a:lstStyle/>
        <a:p>
          <a:endParaRPr lang="en-US"/>
        </a:p>
      </dgm:t>
    </dgm:pt>
    <dgm:pt modelId="{5FA20F5C-77F4-4E31-BC29-984958E12157}" type="sibTrans" cxnId="{DD33095F-95F1-46FA-8763-6B1A4027022D}">
      <dgm:prSet/>
      <dgm:spPr/>
      <dgm:t>
        <a:bodyPr/>
        <a:lstStyle/>
        <a:p>
          <a:endParaRPr lang="en-US"/>
        </a:p>
      </dgm:t>
    </dgm:pt>
    <dgm:pt modelId="{3C149B58-B37B-476D-A278-2DEB5C49EE84}">
      <dgm:prSet/>
      <dgm:spPr/>
      <dgm:t>
        <a:bodyPr/>
        <a:lstStyle/>
        <a:p>
          <a:r>
            <a:rPr lang="en-US" dirty="0" smtClean="0"/>
            <a:t>July 9, 2015</a:t>
          </a:r>
          <a:endParaRPr lang="en-US" dirty="0"/>
        </a:p>
      </dgm:t>
    </dgm:pt>
    <dgm:pt modelId="{786D09F7-D745-4615-A0D0-6C76BF86589E}" type="parTrans" cxnId="{2E455E05-827E-4C03-A7C3-2ED57C74DBC5}">
      <dgm:prSet/>
      <dgm:spPr/>
      <dgm:t>
        <a:bodyPr/>
        <a:lstStyle/>
        <a:p>
          <a:endParaRPr lang="en-US"/>
        </a:p>
      </dgm:t>
    </dgm:pt>
    <dgm:pt modelId="{B51F2AD9-CBCA-4F4C-A43C-7FD7429F0741}" type="sibTrans" cxnId="{2E455E05-827E-4C03-A7C3-2ED57C74DBC5}">
      <dgm:prSet/>
      <dgm:spPr/>
      <dgm:t>
        <a:bodyPr/>
        <a:lstStyle/>
        <a:p>
          <a:endParaRPr lang="en-US"/>
        </a:p>
      </dgm:t>
    </dgm:pt>
    <dgm:pt modelId="{24A2A0A1-0882-4B7D-9646-15D41A3D99C1}">
      <dgm:prSet/>
      <dgm:spPr/>
      <dgm:t>
        <a:bodyPr/>
        <a:lstStyle/>
        <a:p>
          <a:r>
            <a:rPr lang="en-US" dirty="0" smtClean="0"/>
            <a:t>Offline - Partnership with Robinson – gift cards (previous)</a:t>
          </a:r>
          <a:endParaRPr lang="en-US" dirty="0"/>
        </a:p>
      </dgm:t>
    </dgm:pt>
    <dgm:pt modelId="{EC689032-FD8B-4D9D-9555-64827F6E1158}" type="parTrans" cxnId="{D6668291-EAA1-4B2D-9B39-88844ED0F6E7}">
      <dgm:prSet/>
      <dgm:spPr/>
      <dgm:t>
        <a:bodyPr/>
        <a:lstStyle/>
        <a:p>
          <a:endParaRPr lang="en-US"/>
        </a:p>
      </dgm:t>
    </dgm:pt>
    <dgm:pt modelId="{1823A872-9C65-40BB-B128-F1E522465971}" type="sibTrans" cxnId="{D6668291-EAA1-4B2D-9B39-88844ED0F6E7}">
      <dgm:prSet/>
      <dgm:spPr/>
      <dgm:t>
        <a:bodyPr/>
        <a:lstStyle/>
        <a:p>
          <a:endParaRPr lang="en-US"/>
        </a:p>
      </dgm:t>
    </dgm:pt>
    <dgm:pt modelId="{7D0A8B19-DEB8-4FAF-A5E4-8A0F58E49A94}">
      <dgm:prSet/>
      <dgm:spPr/>
      <dgm:t>
        <a:bodyPr/>
        <a:lstStyle/>
        <a:p>
          <a:r>
            <a:rPr lang="en-US" dirty="0" smtClean="0"/>
            <a:t>Offline - Event at Siam Center</a:t>
          </a:r>
          <a:endParaRPr lang="en-US" dirty="0"/>
        </a:p>
      </dgm:t>
    </dgm:pt>
    <dgm:pt modelId="{E1AEA012-EECE-4B53-AB82-F0278C6CED8E}" type="parTrans" cxnId="{B84C8A6B-E905-48FD-B29C-2AC44CCC189F}">
      <dgm:prSet/>
      <dgm:spPr/>
      <dgm:t>
        <a:bodyPr/>
        <a:lstStyle/>
        <a:p>
          <a:endParaRPr lang="en-US"/>
        </a:p>
      </dgm:t>
    </dgm:pt>
    <dgm:pt modelId="{4590661E-B2B6-431E-98DA-A8586848F7A4}" type="sibTrans" cxnId="{B84C8A6B-E905-48FD-B29C-2AC44CCC189F}">
      <dgm:prSet/>
      <dgm:spPr/>
      <dgm:t>
        <a:bodyPr/>
        <a:lstStyle/>
        <a:p>
          <a:endParaRPr lang="en-US"/>
        </a:p>
      </dgm:t>
    </dgm:pt>
    <dgm:pt modelId="{AFF415A5-4EFE-44B8-9B84-AD9823F6DC2D}" type="pres">
      <dgm:prSet presAssocID="{5E666FBA-8377-42A2-96CC-E2391811378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FB4027-9DC1-4607-96C3-9B752BAC9E24}" type="pres">
      <dgm:prSet presAssocID="{97C33203-0E3F-4617-84A8-0B796BC50B3B}" presName="composite" presStyleCnt="0"/>
      <dgm:spPr/>
      <dgm:t>
        <a:bodyPr/>
        <a:lstStyle/>
        <a:p>
          <a:endParaRPr lang="en-US"/>
        </a:p>
      </dgm:t>
    </dgm:pt>
    <dgm:pt modelId="{F30F2EB1-1163-4A60-93E9-3C5220D75B4A}" type="pres">
      <dgm:prSet presAssocID="{97C33203-0E3F-4617-84A8-0B796BC50B3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7A3C3-6668-4390-A965-5F1E39EB58EB}" type="pres">
      <dgm:prSet presAssocID="{97C33203-0E3F-4617-84A8-0B796BC50B3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38A55-B8E4-41F3-BC98-4C0D066FAECA}" type="pres">
      <dgm:prSet presAssocID="{05F8321D-8830-42C6-BEE8-EEFCECE08B7F}" presName="sp" presStyleCnt="0"/>
      <dgm:spPr/>
      <dgm:t>
        <a:bodyPr/>
        <a:lstStyle/>
        <a:p>
          <a:endParaRPr lang="en-US"/>
        </a:p>
      </dgm:t>
    </dgm:pt>
    <dgm:pt modelId="{EC3569E5-0BE8-4BC9-B6AB-0A61C2314463}" type="pres">
      <dgm:prSet presAssocID="{3204A5CC-0F76-4729-8FA0-8B7CD9806A52}" presName="composite" presStyleCnt="0"/>
      <dgm:spPr/>
      <dgm:t>
        <a:bodyPr/>
        <a:lstStyle/>
        <a:p>
          <a:endParaRPr lang="en-US"/>
        </a:p>
      </dgm:t>
    </dgm:pt>
    <dgm:pt modelId="{9AB4424E-1FDB-49CC-89BF-7C5A3E729BCC}" type="pres">
      <dgm:prSet presAssocID="{3204A5CC-0F76-4729-8FA0-8B7CD9806A52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94C99-6E62-4D88-A254-B9E04441BA20}" type="pres">
      <dgm:prSet presAssocID="{3204A5CC-0F76-4729-8FA0-8B7CD9806A52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BCDA5-2BFD-428B-8D19-C796964B8E8F}" type="pres">
      <dgm:prSet presAssocID="{5C6990BD-60D4-40DD-94C4-A046C4EEF778}" presName="sp" presStyleCnt="0"/>
      <dgm:spPr/>
      <dgm:t>
        <a:bodyPr/>
        <a:lstStyle/>
        <a:p>
          <a:endParaRPr lang="en-US"/>
        </a:p>
      </dgm:t>
    </dgm:pt>
    <dgm:pt modelId="{C68A6C13-88AE-4B1A-981C-6AADE310191F}" type="pres">
      <dgm:prSet presAssocID="{11C380B5-0070-42C4-B664-1821409863C4}" presName="composite" presStyleCnt="0"/>
      <dgm:spPr/>
      <dgm:t>
        <a:bodyPr/>
        <a:lstStyle/>
        <a:p>
          <a:endParaRPr lang="en-US"/>
        </a:p>
      </dgm:t>
    </dgm:pt>
    <dgm:pt modelId="{91044AE4-E9A9-4CD7-99A6-F84EF9C60B5F}" type="pres">
      <dgm:prSet presAssocID="{11C380B5-0070-42C4-B664-1821409863C4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3D7D1-20C6-4090-BA0E-09F67F8A684C}" type="pres">
      <dgm:prSet presAssocID="{11C380B5-0070-42C4-B664-1821409863C4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ACC93-C467-4434-A98B-3AB85631FDA4}" type="pres">
      <dgm:prSet presAssocID="{5FA20F5C-77F4-4E31-BC29-984958E12157}" presName="sp" presStyleCnt="0"/>
      <dgm:spPr/>
      <dgm:t>
        <a:bodyPr/>
        <a:lstStyle/>
        <a:p>
          <a:endParaRPr lang="en-US"/>
        </a:p>
      </dgm:t>
    </dgm:pt>
    <dgm:pt modelId="{2276E805-C070-4D26-994B-F728E9FDDAFC}" type="pres">
      <dgm:prSet presAssocID="{3C149B58-B37B-476D-A278-2DEB5C49EE84}" presName="composite" presStyleCnt="0"/>
      <dgm:spPr/>
      <dgm:t>
        <a:bodyPr/>
        <a:lstStyle/>
        <a:p>
          <a:endParaRPr lang="en-US"/>
        </a:p>
      </dgm:t>
    </dgm:pt>
    <dgm:pt modelId="{2365F46D-8773-4FF5-85D5-592B9019D346}" type="pres">
      <dgm:prSet presAssocID="{3C149B58-B37B-476D-A278-2DEB5C49EE8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2D4EE-7828-4661-926A-B855D5835CD1}" type="pres">
      <dgm:prSet presAssocID="{3C149B58-B37B-476D-A278-2DEB5C49EE8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668291-EAA1-4B2D-9B39-88844ED0F6E7}" srcId="{3C149B58-B37B-476D-A278-2DEB5C49EE84}" destId="{24A2A0A1-0882-4B7D-9646-15D41A3D99C1}" srcOrd="0" destOrd="0" parTransId="{EC689032-FD8B-4D9D-9555-64827F6E1158}" sibTransId="{1823A872-9C65-40BB-B128-F1E522465971}"/>
    <dgm:cxn modelId="{B1269EFC-EC45-4CA6-B816-ED4E04474A22}" type="presOf" srcId="{11C380B5-0070-42C4-B664-1821409863C4}" destId="{91044AE4-E9A9-4CD7-99A6-F84EF9C60B5F}" srcOrd="0" destOrd="0" presId="urn:microsoft.com/office/officeart/2005/8/layout/chevron2"/>
    <dgm:cxn modelId="{E988C020-F6F1-4552-95D1-89B811EDB89F}" type="presOf" srcId="{DCEB1720-185F-4484-8E7A-326CB7074B23}" destId="{81194C99-6E62-4D88-A254-B9E04441BA20}" srcOrd="0" destOrd="0" presId="urn:microsoft.com/office/officeart/2005/8/layout/chevron2"/>
    <dgm:cxn modelId="{7D9BCC9C-411C-41C4-BEF9-C0CDEC0E6054}" type="presOf" srcId="{97C33203-0E3F-4617-84A8-0B796BC50B3B}" destId="{F30F2EB1-1163-4A60-93E9-3C5220D75B4A}" srcOrd="0" destOrd="0" presId="urn:microsoft.com/office/officeart/2005/8/layout/chevron2"/>
    <dgm:cxn modelId="{6D06A824-1CA7-425F-9724-17EFDA38D5FD}" srcId="{3204A5CC-0F76-4729-8FA0-8B7CD9806A52}" destId="{DCEB1720-185F-4484-8E7A-326CB7074B23}" srcOrd="0" destOrd="0" parTransId="{909D27BF-A6DE-477C-A320-EDBF605D1B1A}" sibTransId="{1A3EA144-87E0-4A3B-9491-AA1401490724}"/>
    <dgm:cxn modelId="{6F63B203-329E-4CEF-A430-BCD6DA391D5B}" srcId="{5E666FBA-8377-42A2-96CC-E2391811378F}" destId="{3204A5CC-0F76-4729-8FA0-8B7CD9806A52}" srcOrd="1" destOrd="0" parTransId="{9769D216-30A6-466E-9A0B-9BAD7728E2C3}" sibTransId="{5C6990BD-60D4-40DD-94C4-A046C4EEF778}"/>
    <dgm:cxn modelId="{34E322EE-301E-46CF-A83D-F67160E2E70E}" type="presOf" srcId="{5E666FBA-8377-42A2-96CC-E2391811378F}" destId="{AFF415A5-4EFE-44B8-9B84-AD9823F6DC2D}" srcOrd="0" destOrd="0" presId="urn:microsoft.com/office/officeart/2005/8/layout/chevron2"/>
    <dgm:cxn modelId="{DD33095F-95F1-46FA-8763-6B1A4027022D}" srcId="{5E666FBA-8377-42A2-96CC-E2391811378F}" destId="{11C380B5-0070-42C4-B664-1821409863C4}" srcOrd="2" destOrd="0" parTransId="{C4FC71F9-D0C9-4749-BE4E-5E21B1306310}" sibTransId="{5FA20F5C-77F4-4E31-BC29-984958E12157}"/>
    <dgm:cxn modelId="{3B1300C8-8BDE-46E4-A7C1-B116960055C3}" type="presOf" srcId="{7D0A8B19-DEB8-4FAF-A5E4-8A0F58E49A94}" destId="{05B3D7D1-20C6-4090-BA0E-09F67F8A684C}" srcOrd="0" destOrd="0" presId="urn:microsoft.com/office/officeart/2005/8/layout/chevron2"/>
    <dgm:cxn modelId="{A5E9E5DD-7E32-4AFC-8E6F-540EAE684567}" type="presOf" srcId="{3204A5CC-0F76-4729-8FA0-8B7CD9806A52}" destId="{9AB4424E-1FDB-49CC-89BF-7C5A3E729BCC}" srcOrd="0" destOrd="0" presId="urn:microsoft.com/office/officeart/2005/8/layout/chevron2"/>
    <dgm:cxn modelId="{6A5F2100-813B-47BD-8A59-933F715F19D8}" srcId="{97C33203-0E3F-4617-84A8-0B796BC50B3B}" destId="{A6A83D35-5980-412C-A485-A25E3FC5D9B3}" srcOrd="0" destOrd="0" parTransId="{DCCB624C-810A-4A28-AEFE-23B3A87F9FFD}" sibTransId="{000F8395-8023-43E6-8914-3D0D643EDA30}"/>
    <dgm:cxn modelId="{2E455E05-827E-4C03-A7C3-2ED57C74DBC5}" srcId="{5E666FBA-8377-42A2-96CC-E2391811378F}" destId="{3C149B58-B37B-476D-A278-2DEB5C49EE84}" srcOrd="3" destOrd="0" parTransId="{786D09F7-D745-4615-A0D0-6C76BF86589E}" sibTransId="{B51F2AD9-CBCA-4F4C-A43C-7FD7429F0741}"/>
    <dgm:cxn modelId="{D17346DC-B538-4532-B030-208CC79B5742}" type="presOf" srcId="{3C149B58-B37B-476D-A278-2DEB5C49EE84}" destId="{2365F46D-8773-4FF5-85D5-592B9019D346}" srcOrd="0" destOrd="0" presId="urn:microsoft.com/office/officeart/2005/8/layout/chevron2"/>
    <dgm:cxn modelId="{336C955B-FD0E-4EDB-8EB5-FD3D87897765}" type="presOf" srcId="{A6A83D35-5980-412C-A485-A25E3FC5D9B3}" destId="{FF07A3C3-6668-4390-A965-5F1E39EB58EB}" srcOrd="0" destOrd="0" presId="urn:microsoft.com/office/officeart/2005/8/layout/chevron2"/>
    <dgm:cxn modelId="{D4BA7743-450C-4A5F-AFD6-475E7528F36C}" type="presOf" srcId="{24A2A0A1-0882-4B7D-9646-15D41A3D99C1}" destId="{0F12D4EE-7828-4661-926A-B855D5835CD1}" srcOrd="0" destOrd="0" presId="urn:microsoft.com/office/officeart/2005/8/layout/chevron2"/>
    <dgm:cxn modelId="{B84C8A6B-E905-48FD-B29C-2AC44CCC189F}" srcId="{11C380B5-0070-42C4-B664-1821409863C4}" destId="{7D0A8B19-DEB8-4FAF-A5E4-8A0F58E49A94}" srcOrd="0" destOrd="0" parTransId="{E1AEA012-EECE-4B53-AB82-F0278C6CED8E}" sibTransId="{4590661E-B2B6-431E-98DA-A8586848F7A4}"/>
    <dgm:cxn modelId="{63C278D3-5655-4878-AC9E-5F8BE907F0BD}" srcId="{5E666FBA-8377-42A2-96CC-E2391811378F}" destId="{97C33203-0E3F-4617-84A8-0B796BC50B3B}" srcOrd="0" destOrd="0" parTransId="{D027C627-914D-49EC-8CDB-0165FA35FA82}" sibTransId="{05F8321D-8830-42C6-BEE8-EEFCECE08B7F}"/>
    <dgm:cxn modelId="{2A32CF5D-D0C5-4E26-B63D-DDE57C215FD4}" type="presParOf" srcId="{AFF415A5-4EFE-44B8-9B84-AD9823F6DC2D}" destId="{76FB4027-9DC1-4607-96C3-9B752BAC9E24}" srcOrd="0" destOrd="0" presId="urn:microsoft.com/office/officeart/2005/8/layout/chevron2"/>
    <dgm:cxn modelId="{27D78F74-51CB-4CC0-8CA9-DE0A16648B20}" type="presParOf" srcId="{76FB4027-9DC1-4607-96C3-9B752BAC9E24}" destId="{F30F2EB1-1163-4A60-93E9-3C5220D75B4A}" srcOrd="0" destOrd="0" presId="urn:microsoft.com/office/officeart/2005/8/layout/chevron2"/>
    <dgm:cxn modelId="{43DA4384-6B34-40E8-ABB1-6FAE34C42FE9}" type="presParOf" srcId="{76FB4027-9DC1-4607-96C3-9B752BAC9E24}" destId="{FF07A3C3-6668-4390-A965-5F1E39EB58EB}" srcOrd="1" destOrd="0" presId="urn:microsoft.com/office/officeart/2005/8/layout/chevron2"/>
    <dgm:cxn modelId="{B2DF2425-97A1-4B23-8ACB-7000D1C5D8A6}" type="presParOf" srcId="{AFF415A5-4EFE-44B8-9B84-AD9823F6DC2D}" destId="{CBB38A55-B8E4-41F3-BC98-4C0D066FAECA}" srcOrd="1" destOrd="0" presId="urn:microsoft.com/office/officeart/2005/8/layout/chevron2"/>
    <dgm:cxn modelId="{EB2731FD-36F4-4DE4-8B0A-26C2B1B0E563}" type="presParOf" srcId="{AFF415A5-4EFE-44B8-9B84-AD9823F6DC2D}" destId="{EC3569E5-0BE8-4BC9-B6AB-0A61C2314463}" srcOrd="2" destOrd="0" presId="urn:microsoft.com/office/officeart/2005/8/layout/chevron2"/>
    <dgm:cxn modelId="{F862F62B-FC24-4001-9A86-BEFFE367CB68}" type="presParOf" srcId="{EC3569E5-0BE8-4BC9-B6AB-0A61C2314463}" destId="{9AB4424E-1FDB-49CC-89BF-7C5A3E729BCC}" srcOrd="0" destOrd="0" presId="urn:microsoft.com/office/officeart/2005/8/layout/chevron2"/>
    <dgm:cxn modelId="{47428886-BA83-457D-BD7D-77D3DF7070E6}" type="presParOf" srcId="{EC3569E5-0BE8-4BC9-B6AB-0A61C2314463}" destId="{81194C99-6E62-4D88-A254-B9E04441BA20}" srcOrd="1" destOrd="0" presId="urn:microsoft.com/office/officeart/2005/8/layout/chevron2"/>
    <dgm:cxn modelId="{EB84D0D8-016A-486B-9979-C874E6A1FFBC}" type="presParOf" srcId="{AFF415A5-4EFE-44B8-9B84-AD9823F6DC2D}" destId="{5DEBCDA5-2BFD-428B-8D19-C796964B8E8F}" srcOrd="3" destOrd="0" presId="urn:microsoft.com/office/officeart/2005/8/layout/chevron2"/>
    <dgm:cxn modelId="{18D052A1-DB3C-4EE4-9A6A-F92ACA19B827}" type="presParOf" srcId="{AFF415A5-4EFE-44B8-9B84-AD9823F6DC2D}" destId="{C68A6C13-88AE-4B1A-981C-6AADE310191F}" srcOrd="4" destOrd="0" presId="urn:microsoft.com/office/officeart/2005/8/layout/chevron2"/>
    <dgm:cxn modelId="{ED939A10-6CC2-47D5-95FC-4B04FE0F56E0}" type="presParOf" srcId="{C68A6C13-88AE-4B1A-981C-6AADE310191F}" destId="{91044AE4-E9A9-4CD7-99A6-F84EF9C60B5F}" srcOrd="0" destOrd="0" presId="urn:microsoft.com/office/officeart/2005/8/layout/chevron2"/>
    <dgm:cxn modelId="{1BEC19E0-E117-4519-A488-FC50122E5781}" type="presParOf" srcId="{C68A6C13-88AE-4B1A-981C-6AADE310191F}" destId="{05B3D7D1-20C6-4090-BA0E-09F67F8A684C}" srcOrd="1" destOrd="0" presId="urn:microsoft.com/office/officeart/2005/8/layout/chevron2"/>
    <dgm:cxn modelId="{3D82EC39-B50D-42C6-9A9C-56D912626ED0}" type="presParOf" srcId="{AFF415A5-4EFE-44B8-9B84-AD9823F6DC2D}" destId="{4CFACC93-C467-4434-A98B-3AB85631FDA4}" srcOrd="5" destOrd="0" presId="urn:microsoft.com/office/officeart/2005/8/layout/chevron2"/>
    <dgm:cxn modelId="{2B66C6F7-7223-4DBA-9C40-D2612F6296D9}" type="presParOf" srcId="{AFF415A5-4EFE-44B8-9B84-AD9823F6DC2D}" destId="{2276E805-C070-4D26-994B-F728E9FDDAFC}" srcOrd="6" destOrd="0" presId="urn:microsoft.com/office/officeart/2005/8/layout/chevron2"/>
    <dgm:cxn modelId="{E642D4B9-11E5-4F0E-8E25-FFBEA98A9465}" type="presParOf" srcId="{2276E805-C070-4D26-994B-F728E9FDDAFC}" destId="{2365F46D-8773-4FF5-85D5-592B9019D346}" srcOrd="0" destOrd="0" presId="urn:microsoft.com/office/officeart/2005/8/layout/chevron2"/>
    <dgm:cxn modelId="{18C56724-9F1B-4FAB-90CC-6322232A78DB}" type="presParOf" srcId="{2276E805-C070-4D26-994B-F728E9FDDAFC}" destId="{0F12D4EE-7828-4661-926A-B855D5835CD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13A442-F71D-4C69-95FE-92DE501061D8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EDBEC5-4B61-4F7F-8E40-39BC62547E2A}">
      <dgm:prSet phldrT="[Text]" custT="1"/>
      <dgm:spPr/>
      <dgm:t>
        <a:bodyPr/>
        <a:lstStyle/>
        <a:p>
          <a:pPr rtl="0"/>
          <a:r>
            <a:rPr lang="en-US" sz="2800" baseline="0" dirty="0" smtClean="0">
              <a:effectLst/>
              <a:sym typeface="Wingdings" panose="05000000000000000000" pitchFamily="2" charset="2"/>
            </a:rPr>
            <a:t>Upgraded brand ambassadors (Boy </a:t>
          </a:r>
          <a:r>
            <a:rPr lang="en-US" sz="2800" baseline="0" dirty="0" err="1" smtClean="0">
              <a:effectLst/>
              <a:sym typeface="Wingdings" panose="05000000000000000000" pitchFamily="2" charset="2"/>
            </a:rPr>
            <a:t>Prakorn</a:t>
          </a:r>
          <a:r>
            <a:rPr lang="en-US" sz="2800" baseline="0" dirty="0" smtClean="0">
              <a:effectLst/>
              <a:sym typeface="Wingdings" panose="05000000000000000000" pitchFamily="2" charset="2"/>
            </a:rPr>
            <a:t> and Markie over Sunny and Opal) </a:t>
          </a:r>
          <a:endParaRPr lang="en-US" sz="2800" dirty="0"/>
        </a:p>
      </dgm:t>
    </dgm:pt>
    <dgm:pt modelId="{71225469-B5E0-4EE3-92D1-E87B1048F682}" type="parTrans" cxnId="{E4D9E9A7-5894-45D3-AA0C-34FF5CA73C7C}">
      <dgm:prSet/>
      <dgm:spPr/>
      <dgm:t>
        <a:bodyPr/>
        <a:lstStyle/>
        <a:p>
          <a:endParaRPr lang="en-US"/>
        </a:p>
      </dgm:t>
    </dgm:pt>
    <dgm:pt modelId="{7D73590E-7A4D-45B0-90F2-C6C61E5C52D6}" type="sibTrans" cxnId="{E4D9E9A7-5894-45D3-AA0C-34FF5CA73C7C}">
      <dgm:prSet/>
      <dgm:spPr/>
      <dgm:t>
        <a:bodyPr/>
        <a:lstStyle/>
        <a:p>
          <a:endParaRPr lang="en-US"/>
        </a:p>
      </dgm:t>
    </dgm:pt>
    <dgm:pt modelId="{E5725A60-9DB8-459C-8726-40E0CA8B0371}">
      <dgm:prSet custT="1"/>
      <dgm:spPr/>
      <dgm:t>
        <a:bodyPr/>
        <a:lstStyle/>
        <a:p>
          <a:pPr rtl="0"/>
          <a:r>
            <a:rPr lang="en-US" sz="2800" baseline="0" dirty="0" smtClean="0">
              <a:effectLst/>
              <a:sym typeface="Wingdings" panose="05000000000000000000" pitchFamily="2" charset="2"/>
            </a:rPr>
            <a:t>Strong online community on Facebook and </a:t>
          </a:r>
          <a:r>
            <a:rPr lang="en-US" sz="2800" baseline="0" dirty="0" err="1" smtClean="0">
              <a:effectLst/>
              <a:sym typeface="Wingdings" panose="05000000000000000000" pitchFamily="2" charset="2"/>
            </a:rPr>
            <a:t>pantip</a:t>
          </a:r>
          <a:endParaRPr lang="en-US" sz="2800" baseline="0" dirty="0" smtClean="0">
            <a:effectLst/>
            <a:sym typeface="Wingdings" panose="05000000000000000000" pitchFamily="2" charset="2"/>
          </a:endParaRPr>
        </a:p>
      </dgm:t>
    </dgm:pt>
    <dgm:pt modelId="{5345E286-AC69-45F0-BE88-C33351E7DCFA}" type="parTrans" cxnId="{A9E50A57-3377-4F73-A750-6CC87131A970}">
      <dgm:prSet/>
      <dgm:spPr/>
      <dgm:t>
        <a:bodyPr/>
        <a:lstStyle/>
        <a:p>
          <a:endParaRPr lang="en-US"/>
        </a:p>
      </dgm:t>
    </dgm:pt>
    <dgm:pt modelId="{6294F14E-B3F5-49C9-A61C-4A7AC49D64A8}" type="sibTrans" cxnId="{A9E50A57-3377-4F73-A750-6CC87131A970}">
      <dgm:prSet/>
      <dgm:spPr/>
      <dgm:t>
        <a:bodyPr/>
        <a:lstStyle/>
        <a:p>
          <a:endParaRPr lang="en-US"/>
        </a:p>
      </dgm:t>
    </dgm:pt>
    <dgm:pt modelId="{431EFA6B-1111-4802-8BEA-1F90D0494220}">
      <dgm:prSet custT="1"/>
      <dgm:spPr/>
      <dgm:t>
        <a:bodyPr/>
        <a:lstStyle/>
        <a:p>
          <a:pPr rtl="0"/>
          <a:r>
            <a:rPr lang="en-US" sz="2800" baseline="0" dirty="0" smtClean="0">
              <a:effectLst/>
              <a:sym typeface="Wingdings" panose="05000000000000000000" pitchFamily="2" charset="2"/>
            </a:rPr>
            <a:t>Appearance in almost all major events (to retain existing users) </a:t>
          </a:r>
        </a:p>
      </dgm:t>
    </dgm:pt>
    <dgm:pt modelId="{5B868C98-EAD8-46D9-8782-5204A1842C30}" type="parTrans" cxnId="{E501E94D-2B82-415B-92B3-E601E57CDFF2}">
      <dgm:prSet/>
      <dgm:spPr/>
      <dgm:t>
        <a:bodyPr/>
        <a:lstStyle/>
        <a:p>
          <a:endParaRPr lang="en-US"/>
        </a:p>
      </dgm:t>
    </dgm:pt>
    <dgm:pt modelId="{B40C9E2E-E508-4D8E-B383-AB85489F079C}" type="sibTrans" cxnId="{E501E94D-2B82-415B-92B3-E601E57CDFF2}">
      <dgm:prSet/>
      <dgm:spPr/>
      <dgm:t>
        <a:bodyPr/>
        <a:lstStyle/>
        <a:p>
          <a:endParaRPr lang="en-US"/>
        </a:p>
      </dgm:t>
    </dgm:pt>
    <dgm:pt modelId="{A1E23650-22DC-408A-9618-3E68A0746BE4}" type="pres">
      <dgm:prSet presAssocID="{CE13A442-F71D-4C69-95FE-92DE501061D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90C06F-6ECD-489F-857B-697D8E7B6C8A}" type="pres">
      <dgm:prSet presAssocID="{86EDBEC5-4B61-4F7F-8E40-39BC62547E2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E9FFCF-ADB4-401A-8026-685EB2DE38CC}" type="pres">
      <dgm:prSet presAssocID="{7D73590E-7A4D-45B0-90F2-C6C61E5C52D6}" presName="sibTrans" presStyleCnt="0"/>
      <dgm:spPr/>
    </dgm:pt>
    <dgm:pt modelId="{08E25DBE-C7A3-4112-8D16-44508945C901}" type="pres">
      <dgm:prSet presAssocID="{E5725A60-9DB8-459C-8726-40E0CA8B037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02655-FD29-449D-BAE6-F7F444E47DB7}" type="pres">
      <dgm:prSet presAssocID="{6294F14E-B3F5-49C9-A61C-4A7AC49D64A8}" presName="sibTrans" presStyleCnt="0"/>
      <dgm:spPr/>
    </dgm:pt>
    <dgm:pt modelId="{076877F1-3876-4244-AC01-9D056A84ED5E}" type="pres">
      <dgm:prSet presAssocID="{431EFA6B-1111-4802-8BEA-1F90D049422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496611-0162-4DD4-BF59-57A8228AB2BA}" type="presOf" srcId="{431EFA6B-1111-4802-8BEA-1F90D0494220}" destId="{076877F1-3876-4244-AC01-9D056A84ED5E}" srcOrd="0" destOrd="0" presId="urn:microsoft.com/office/officeart/2005/8/layout/default"/>
    <dgm:cxn modelId="{A9E50A57-3377-4F73-A750-6CC87131A970}" srcId="{CE13A442-F71D-4C69-95FE-92DE501061D8}" destId="{E5725A60-9DB8-459C-8726-40E0CA8B0371}" srcOrd="1" destOrd="0" parTransId="{5345E286-AC69-45F0-BE88-C33351E7DCFA}" sibTransId="{6294F14E-B3F5-49C9-A61C-4A7AC49D64A8}"/>
    <dgm:cxn modelId="{E501E94D-2B82-415B-92B3-E601E57CDFF2}" srcId="{CE13A442-F71D-4C69-95FE-92DE501061D8}" destId="{431EFA6B-1111-4802-8BEA-1F90D0494220}" srcOrd="2" destOrd="0" parTransId="{5B868C98-EAD8-46D9-8782-5204A1842C30}" sibTransId="{B40C9E2E-E508-4D8E-B383-AB85489F079C}"/>
    <dgm:cxn modelId="{48310CDF-5F16-4FEA-9191-E0F423B3EEC2}" type="presOf" srcId="{86EDBEC5-4B61-4F7F-8E40-39BC62547E2A}" destId="{0390C06F-6ECD-489F-857B-697D8E7B6C8A}" srcOrd="0" destOrd="0" presId="urn:microsoft.com/office/officeart/2005/8/layout/default"/>
    <dgm:cxn modelId="{834A1E6E-DC2A-4046-8813-94DD1B10E9EF}" type="presOf" srcId="{E5725A60-9DB8-459C-8726-40E0CA8B0371}" destId="{08E25DBE-C7A3-4112-8D16-44508945C901}" srcOrd="0" destOrd="0" presId="urn:microsoft.com/office/officeart/2005/8/layout/default"/>
    <dgm:cxn modelId="{E4D9E9A7-5894-45D3-AA0C-34FF5CA73C7C}" srcId="{CE13A442-F71D-4C69-95FE-92DE501061D8}" destId="{86EDBEC5-4B61-4F7F-8E40-39BC62547E2A}" srcOrd="0" destOrd="0" parTransId="{71225469-B5E0-4EE3-92D1-E87B1048F682}" sibTransId="{7D73590E-7A4D-45B0-90F2-C6C61E5C52D6}"/>
    <dgm:cxn modelId="{C409F6D6-AA01-4CA2-BCEC-FD20B5628EB9}" type="presOf" srcId="{CE13A442-F71D-4C69-95FE-92DE501061D8}" destId="{A1E23650-22DC-408A-9618-3E68A0746BE4}" srcOrd="0" destOrd="0" presId="urn:microsoft.com/office/officeart/2005/8/layout/default"/>
    <dgm:cxn modelId="{AAD4F96B-B3A8-48B7-B00A-A26620494ED0}" type="presParOf" srcId="{A1E23650-22DC-408A-9618-3E68A0746BE4}" destId="{0390C06F-6ECD-489F-857B-697D8E7B6C8A}" srcOrd="0" destOrd="0" presId="urn:microsoft.com/office/officeart/2005/8/layout/default"/>
    <dgm:cxn modelId="{0D98A704-E75E-4C3D-8A0B-ED8D2182E8B9}" type="presParOf" srcId="{A1E23650-22DC-408A-9618-3E68A0746BE4}" destId="{C8E9FFCF-ADB4-401A-8026-685EB2DE38CC}" srcOrd="1" destOrd="0" presId="urn:microsoft.com/office/officeart/2005/8/layout/default"/>
    <dgm:cxn modelId="{7FE347EC-CA9E-4369-9D08-8076E7653992}" type="presParOf" srcId="{A1E23650-22DC-408A-9618-3E68A0746BE4}" destId="{08E25DBE-C7A3-4112-8D16-44508945C901}" srcOrd="2" destOrd="0" presId="urn:microsoft.com/office/officeart/2005/8/layout/default"/>
    <dgm:cxn modelId="{CEC8BA8E-E747-461B-BAB3-98FF8E859CD2}" type="presParOf" srcId="{A1E23650-22DC-408A-9618-3E68A0746BE4}" destId="{4CF02655-FD29-449D-BAE6-F7F444E47DB7}" srcOrd="3" destOrd="0" presId="urn:microsoft.com/office/officeart/2005/8/layout/default"/>
    <dgm:cxn modelId="{5BF0111D-6B68-4273-97F3-2E35D2A61A97}" type="presParOf" srcId="{A1E23650-22DC-408A-9618-3E68A0746BE4}" destId="{076877F1-3876-4244-AC01-9D056A84ED5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E666FBA-8377-42A2-96CC-E2391811378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275C01-003F-4F94-8B37-3079B26855F0}">
      <dgm:prSet phldrT="[Text]"/>
      <dgm:spPr/>
      <dgm:t>
        <a:bodyPr/>
        <a:lstStyle/>
        <a:p>
          <a:r>
            <a:rPr lang="en-US" dirty="0" smtClean="0"/>
            <a:t>Feb 27, 2014</a:t>
          </a:r>
          <a:endParaRPr lang="en-US" dirty="0"/>
        </a:p>
      </dgm:t>
    </dgm:pt>
    <dgm:pt modelId="{83D43DAF-713C-446B-8D00-232ACA3ED5BB}" type="parTrans" cxnId="{C4DA67C5-E602-4FC5-A946-8D86E5B23985}">
      <dgm:prSet/>
      <dgm:spPr/>
      <dgm:t>
        <a:bodyPr/>
        <a:lstStyle/>
        <a:p>
          <a:endParaRPr lang="en-US"/>
        </a:p>
      </dgm:t>
    </dgm:pt>
    <dgm:pt modelId="{16B6BF39-178C-423B-9F58-3CF2112CCE16}" type="sibTrans" cxnId="{C4DA67C5-E602-4FC5-A946-8D86E5B23985}">
      <dgm:prSet/>
      <dgm:spPr/>
      <dgm:t>
        <a:bodyPr/>
        <a:lstStyle/>
        <a:p>
          <a:endParaRPr lang="en-US"/>
        </a:p>
      </dgm:t>
    </dgm:pt>
    <dgm:pt modelId="{CBC267BB-DD45-4899-802A-6157EA66A175}">
      <dgm:prSet phldrT="[Text]"/>
      <dgm:spPr/>
      <dgm:t>
        <a:bodyPr/>
        <a:lstStyle/>
        <a:p>
          <a:r>
            <a:rPr lang="en-US" dirty="0" smtClean="0"/>
            <a:t>Download from Apple Store</a:t>
          </a:r>
          <a:endParaRPr lang="en-US" dirty="0"/>
        </a:p>
      </dgm:t>
    </dgm:pt>
    <dgm:pt modelId="{5CB175C2-9CF2-4759-A7B8-0062DA40B12D}" type="parTrans" cxnId="{6B2826E9-F785-4C6B-84D6-7A5338C74734}">
      <dgm:prSet/>
      <dgm:spPr/>
      <dgm:t>
        <a:bodyPr/>
        <a:lstStyle/>
        <a:p>
          <a:endParaRPr lang="en-US"/>
        </a:p>
      </dgm:t>
    </dgm:pt>
    <dgm:pt modelId="{57668F89-932A-436C-98E1-410F90376F43}" type="sibTrans" cxnId="{6B2826E9-F785-4C6B-84D6-7A5338C74734}">
      <dgm:prSet/>
      <dgm:spPr/>
      <dgm:t>
        <a:bodyPr/>
        <a:lstStyle/>
        <a:p>
          <a:endParaRPr lang="en-US"/>
        </a:p>
      </dgm:t>
    </dgm:pt>
    <dgm:pt modelId="{D58D4688-5C82-4C7A-B102-AA7ACFD31141}">
      <dgm:prSet phldrT="[Text]"/>
      <dgm:spPr/>
      <dgm:t>
        <a:bodyPr/>
        <a:lstStyle/>
        <a:p>
          <a:r>
            <a:rPr lang="en-US" dirty="0" smtClean="0"/>
            <a:t>March 22, 2014</a:t>
          </a:r>
          <a:endParaRPr lang="en-US" dirty="0"/>
        </a:p>
      </dgm:t>
    </dgm:pt>
    <dgm:pt modelId="{F098BDCD-BF63-46BB-A54C-D6588456A511}" type="parTrans" cxnId="{871A5E72-B5A2-4980-8F25-B8017B034412}">
      <dgm:prSet/>
      <dgm:spPr/>
      <dgm:t>
        <a:bodyPr/>
        <a:lstStyle/>
        <a:p>
          <a:endParaRPr lang="en-US"/>
        </a:p>
      </dgm:t>
    </dgm:pt>
    <dgm:pt modelId="{5A147F7F-658F-4E04-9028-FBEC5620A027}" type="sibTrans" cxnId="{871A5E72-B5A2-4980-8F25-B8017B034412}">
      <dgm:prSet/>
      <dgm:spPr/>
      <dgm:t>
        <a:bodyPr/>
        <a:lstStyle/>
        <a:p>
          <a:endParaRPr lang="en-US"/>
        </a:p>
      </dgm:t>
    </dgm:pt>
    <dgm:pt modelId="{A95D3DC1-DA50-4FAE-AE84-D9CB89E36A6D}">
      <dgm:prSet phldrT="[Text]"/>
      <dgm:spPr/>
      <dgm:t>
        <a:bodyPr/>
        <a:lstStyle/>
        <a:p>
          <a:r>
            <a:rPr lang="en-US" dirty="0" smtClean="0"/>
            <a:t>Online – Pic posted in FB about the 1000 Likes of the </a:t>
          </a:r>
          <a:endParaRPr lang="en-US" dirty="0"/>
        </a:p>
      </dgm:t>
    </dgm:pt>
    <dgm:pt modelId="{2947E819-7EBF-49C0-B99E-A8A5C2AB6659}" type="parTrans" cxnId="{BF7364BC-C39C-4772-9699-3EE58EFC28B3}">
      <dgm:prSet/>
      <dgm:spPr/>
      <dgm:t>
        <a:bodyPr/>
        <a:lstStyle/>
        <a:p>
          <a:endParaRPr lang="en-US"/>
        </a:p>
      </dgm:t>
    </dgm:pt>
    <dgm:pt modelId="{23B9CD95-6F68-4917-9983-D97F16BD32CE}" type="sibTrans" cxnId="{BF7364BC-C39C-4772-9699-3EE58EFC28B3}">
      <dgm:prSet/>
      <dgm:spPr/>
      <dgm:t>
        <a:bodyPr/>
        <a:lstStyle/>
        <a:p>
          <a:endParaRPr lang="en-US"/>
        </a:p>
      </dgm:t>
    </dgm:pt>
    <dgm:pt modelId="{D828B73C-0D77-4178-8982-AA844A54A692}">
      <dgm:prSet/>
      <dgm:spPr/>
      <dgm:t>
        <a:bodyPr/>
        <a:lstStyle/>
        <a:p>
          <a:r>
            <a:rPr lang="en-US" dirty="0" smtClean="0"/>
            <a:t>March 18, 2014</a:t>
          </a:r>
          <a:endParaRPr lang="en-US" dirty="0"/>
        </a:p>
      </dgm:t>
    </dgm:pt>
    <dgm:pt modelId="{DE627280-69E5-4191-875C-260C3AB3F0C2}" type="parTrans" cxnId="{094672AC-7B13-4C0C-98B6-BECC5CCB5AFF}">
      <dgm:prSet/>
      <dgm:spPr/>
      <dgm:t>
        <a:bodyPr/>
        <a:lstStyle/>
        <a:p>
          <a:endParaRPr lang="en-US"/>
        </a:p>
      </dgm:t>
    </dgm:pt>
    <dgm:pt modelId="{93AE0741-1C99-4923-BD97-1EB35691C820}" type="sibTrans" cxnId="{094672AC-7B13-4C0C-98B6-BECC5CCB5AFF}">
      <dgm:prSet/>
      <dgm:spPr/>
      <dgm:t>
        <a:bodyPr/>
        <a:lstStyle/>
        <a:p>
          <a:endParaRPr lang="en-US"/>
        </a:p>
      </dgm:t>
    </dgm:pt>
    <dgm:pt modelId="{2D474286-85A6-4739-A41C-C733EF5CADD0}">
      <dgm:prSet/>
      <dgm:spPr/>
      <dgm:t>
        <a:bodyPr/>
        <a:lstStyle/>
        <a:p>
          <a:r>
            <a:rPr lang="en-US" dirty="0" smtClean="0"/>
            <a:t>Online - Free “LINE ” sticker released in LINE</a:t>
          </a:r>
          <a:endParaRPr lang="en-US" dirty="0"/>
        </a:p>
      </dgm:t>
    </dgm:pt>
    <dgm:pt modelId="{E19FDAA2-A5C3-4339-A03D-D5C9E17F3CF2}" type="parTrans" cxnId="{DCFA3CF6-84ED-4CD3-B526-65655A192A76}">
      <dgm:prSet/>
      <dgm:spPr/>
      <dgm:t>
        <a:bodyPr/>
        <a:lstStyle/>
        <a:p>
          <a:endParaRPr lang="en-US"/>
        </a:p>
      </dgm:t>
    </dgm:pt>
    <dgm:pt modelId="{FBAC90F8-EC2E-4652-BA51-D53A26335F83}" type="sibTrans" cxnId="{DCFA3CF6-84ED-4CD3-B526-65655A192A76}">
      <dgm:prSet/>
      <dgm:spPr/>
      <dgm:t>
        <a:bodyPr/>
        <a:lstStyle/>
        <a:p>
          <a:endParaRPr lang="en-US"/>
        </a:p>
      </dgm:t>
    </dgm:pt>
    <dgm:pt modelId="{B16342C5-A36C-4457-A807-09071459695E}">
      <dgm:prSet/>
      <dgm:spPr/>
      <dgm:t>
        <a:bodyPr/>
        <a:lstStyle/>
        <a:p>
          <a:r>
            <a:rPr lang="en-US" dirty="0" smtClean="0"/>
            <a:t>May 8-11, 2014</a:t>
          </a:r>
          <a:endParaRPr lang="en-US" dirty="0"/>
        </a:p>
      </dgm:t>
    </dgm:pt>
    <dgm:pt modelId="{9F6C3E26-E54D-4AB8-BCA6-9933E51ED4FC}" type="parTrans" cxnId="{7A547E35-0C09-4D98-BE22-7EC50C53F15F}">
      <dgm:prSet/>
      <dgm:spPr/>
      <dgm:t>
        <a:bodyPr/>
        <a:lstStyle/>
        <a:p>
          <a:endParaRPr lang="en-US"/>
        </a:p>
      </dgm:t>
    </dgm:pt>
    <dgm:pt modelId="{F17798D4-7055-4F87-8472-9DBF6790BC3C}" type="sibTrans" cxnId="{7A547E35-0C09-4D98-BE22-7EC50C53F15F}">
      <dgm:prSet/>
      <dgm:spPr/>
      <dgm:t>
        <a:bodyPr/>
        <a:lstStyle/>
        <a:p>
          <a:endParaRPr lang="en-US"/>
        </a:p>
      </dgm:t>
    </dgm:pt>
    <dgm:pt modelId="{CEE18183-E0A0-475D-9C2E-74D0154C37C4}">
      <dgm:prSet/>
      <dgm:spPr/>
      <dgm:t>
        <a:bodyPr/>
        <a:lstStyle/>
        <a:p>
          <a:r>
            <a:rPr lang="en-US" dirty="0" smtClean="0"/>
            <a:t>Offline – Mobile Expo Event</a:t>
          </a:r>
          <a:endParaRPr lang="en-US" dirty="0"/>
        </a:p>
      </dgm:t>
    </dgm:pt>
    <dgm:pt modelId="{0295E7FE-076D-409B-A18C-3E61FCB56D0C}" type="parTrans" cxnId="{84470EBA-C1D1-442A-AC53-C3FFB8DA9820}">
      <dgm:prSet/>
      <dgm:spPr/>
      <dgm:t>
        <a:bodyPr/>
        <a:lstStyle/>
        <a:p>
          <a:endParaRPr lang="en-US"/>
        </a:p>
      </dgm:t>
    </dgm:pt>
    <dgm:pt modelId="{2F06657F-7AD2-4B86-AAD1-B7FAEC3CDFD2}" type="sibTrans" cxnId="{84470EBA-C1D1-442A-AC53-C3FFB8DA9820}">
      <dgm:prSet/>
      <dgm:spPr/>
      <dgm:t>
        <a:bodyPr/>
        <a:lstStyle/>
        <a:p>
          <a:endParaRPr lang="en-US"/>
        </a:p>
      </dgm:t>
    </dgm:pt>
    <dgm:pt modelId="{52A4A47B-A008-4518-9D6D-3603629EFAC0}">
      <dgm:prSet/>
      <dgm:spPr/>
      <dgm:t>
        <a:bodyPr/>
        <a:lstStyle/>
        <a:p>
          <a:r>
            <a:rPr lang="en-US" dirty="0" smtClean="0"/>
            <a:t>April 30, 2014</a:t>
          </a:r>
        </a:p>
      </dgm:t>
    </dgm:pt>
    <dgm:pt modelId="{5DB40AF6-42B8-4FE8-8A38-6D895F2AEAA1}" type="parTrans" cxnId="{CB2A3F44-D019-4D56-8F88-70D208C1D7E7}">
      <dgm:prSet/>
      <dgm:spPr/>
      <dgm:t>
        <a:bodyPr/>
        <a:lstStyle/>
        <a:p>
          <a:endParaRPr lang="en-US"/>
        </a:p>
      </dgm:t>
    </dgm:pt>
    <dgm:pt modelId="{932662A6-215F-4289-BE8A-7694F202FA7D}" type="sibTrans" cxnId="{CB2A3F44-D019-4D56-8F88-70D208C1D7E7}">
      <dgm:prSet/>
      <dgm:spPr/>
      <dgm:t>
        <a:bodyPr/>
        <a:lstStyle/>
        <a:p>
          <a:endParaRPr lang="en-US"/>
        </a:p>
      </dgm:t>
    </dgm:pt>
    <dgm:pt modelId="{7551B630-10FF-4A16-B366-21C6E87B217B}">
      <dgm:prSet/>
      <dgm:spPr/>
      <dgm:t>
        <a:bodyPr/>
        <a:lstStyle/>
        <a:p>
          <a:r>
            <a:rPr lang="en-US" dirty="0" smtClean="0"/>
            <a:t>Offline – Thailand Toy Expo</a:t>
          </a:r>
          <a:endParaRPr lang="en-US" dirty="0"/>
        </a:p>
      </dgm:t>
    </dgm:pt>
    <dgm:pt modelId="{2677A12A-78E0-4C1E-A6FB-A5F597A7F8A8}" type="parTrans" cxnId="{B02A93B8-95DB-4410-98CB-37C21C7D5E1F}">
      <dgm:prSet/>
      <dgm:spPr/>
      <dgm:t>
        <a:bodyPr/>
        <a:lstStyle/>
        <a:p>
          <a:endParaRPr lang="en-US"/>
        </a:p>
      </dgm:t>
    </dgm:pt>
    <dgm:pt modelId="{10857FAB-DF7D-4F94-B2E0-EF383BB13894}" type="sibTrans" cxnId="{B02A93B8-95DB-4410-98CB-37C21C7D5E1F}">
      <dgm:prSet/>
      <dgm:spPr/>
      <dgm:t>
        <a:bodyPr/>
        <a:lstStyle/>
        <a:p>
          <a:endParaRPr lang="en-US"/>
        </a:p>
      </dgm:t>
    </dgm:pt>
    <dgm:pt modelId="{AFF415A5-4EFE-44B8-9B84-AD9823F6DC2D}" type="pres">
      <dgm:prSet presAssocID="{5E666FBA-8377-42A2-96CC-E2391811378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161FD41-B86F-48E4-9C9D-721282828F22}" type="pres">
      <dgm:prSet presAssocID="{62275C01-003F-4F94-8B37-3079B26855F0}" presName="composite" presStyleCnt="0"/>
      <dgm:spPr/>
    </dgm:pt>
    <dgm:pt modelId="{DA4559E7-8C97-4E6D-BFE6-FE9BFA492F81}" type="pres">
      <dgm:prSet presAssocID="{62275C01-003F-4F94-8B37-3079B26855F0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05923-A2DC-44D6-AA59-80112DE2F56F}" type="pres">
      <dgm:prSet presAssocID="{62275C01-003F-4F94-8B37-3079B26855F0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74621-E8AD-4D84-A1AF-EAB11151E8A5}" type="pres">
      <dgm:prSet presAssocID="{16B6BF39-178C-423B-9F58-3CF2112CCE16}" presName="sp" presStyleCnt="0"/>
      <dgm:spPr/>
    </dgm:pt>
    <dgm:pt modelId="{08ABB71B-1ED2-46A0-9EE0-813ABFA0C64D}" type="pres">
      <dgm:prSet presAssocID="{D828B73C-0D77-4178-8982-AA844A54A692}" presName="composite" presStyleCnt="0"/>
      <dgm:spPr/>
    </dgm:pt>
    <dgm:pt modelId="{309AC279-D6B0-4D0A-98B6-5962EB1F24CE}" type="pres">
      <dgm:prSet presAssocID="{D828B73C-0D77-4178-8982-AA844A54A692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9BB6F-75EC-4079-9732-B474B181C2C1}" type="pres">
      <dgm:prSet presAssocID="{D828B73C-0D77-4178-8982-AA844A54A692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38B84E-5F6E-4025-9775-BF046B5708C1}" type="pres">
      <dgm:prSet presAssocID="{93AE0741-1C99-4923-BD97-1EB35691C820}" presName="sp" presStyleCnt="0"/>
      <dgm:spPr/>
    </dgm:pt>
    <dgm:pt modelId="{DF80360E-6E4A-4AC3-A4A7-32D9B3DB6969}" type="pres">
      <dgm:prSet presAssocID="{D58D4688-5C82-4C7A-B102-AA7ACFD31141}" presName="composite" presStyleCnt="0"/>
      <dgm:spPr/>
    </dgm:pt>
    <dgm:pt modelId="{A8492EDD-E706-4023-BC98-2C39B8DEB7CC}" type="pres">
      <dgm:prSet presAssocID="{D58D4688-5C82-4C7A-B102-AA7ACFD3114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1B82F7-97AA-4410-B7FB-A5E17187254A}" type="pres">
      <dgm:prSet presAssocID="{D58D4688-5C82-4C7A-B102-AA7ACFD3114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42822A-D0D3-46E7-B48D-E29539029F84}" type="pres">
      <dgm:prSet presAssocID="{5A147F7F-658F-4E04-9028-FBEC5620A027}" presName="sp" presStyleCnt="0"/>
      <dgm:spPr/>
    </dgm:pt>
    <dgm:pt modelId="{64C3D46F-C9A0-448C-841C-C937264F0ACA}" type="pres">
      <dgm:prSet presAssocID="{52A4A47B-A008-4518-9D6D-3603629EFAC0}" presName="composite" presStyleCnt="0"/>
      <dgm:spPr/>
    </dgm:pt>
    <dgm:pt modelId="{2F31E49F-7E9F-47BF-B773-0B652328EA24}" type="pres">
      <dgm:prSet presAssocID="{52A4A47B-A008-4518-9D6D-3603629EFAC0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3F4AD7-EB9F-4FD9-9AC2-94660AFA5268}" type="pres">
      <dgm:prSet presAssocID="{52A4A47B-A008-4518-9D6D-3603629EFAC0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FCD1E2-3AEE-4356-B039-1B1155E7D801}" type="pres">
      <dgm:prSet presAssocID="{932662A6-215F-4289-BE8A-7694F202FA7D}" presName="sp" presStyleCnt="0"/>
      <dgm:spPr/>
    </dgm:pt>
    <dgm:pt modelId="{B27FA13C-FEFA-4E43-80F6-B8F343EA5584}" type="pres">
      <dgm:prSet presAssocID="{B16342C5-A36C-4457-A807-09071459695E}" presName="composite" presStyleCnt="0"/>
      <dgm:spPr/>
    </dgm:pt>
    <dgm:pt modelId="{4132A5DB-FCFA-4397-B3BC-B985D6752ACB}" type="pres">
      <dgm:prSet presAssocID="{B16342C5-A36C-4457-A807-09071459695E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6616FC-44EC-4B4D-80C8-6E4C9D988CF3}" type="pres">
      <dgm:prSet presAssocID="{B16342C5-A36C-4457-A807-09071459695E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470EBA-C1D1-442A-AC53-C3FFB8DA9820}" srcId="{B16342C5-A36C-4457-A807-09071459695E}" destId="{CEE18183-E0A0-475D-9C2E-74D0154C37C4}" srcOrd="0" destOrd="0" parTransId="{0295E7FE-076D-409B-A18C-3E61FCB56D0C}" sibTransId="{2F06657F-7AD2-4B86-AAD1-B7FAEC3CDFD2}"/>
    <dgm:cxn modelId="{871A5E72-B5A2-4980-8F25-B8017B034412}" srcId="{5E666FBA-8377-42A2-96CC-E2391811378F}" destId="{D58D4688-5C82-4C7A-B102-AA7ACFD31141}" srcOrd="2" destOrd="0" parTransId="{F098BDCD-BF63-46BB-A54C-D6588456A511}" sibTransId="{5A147F7F-658F-4E04-9028-FBEC5620A027}"/>
    <dgm:cxn modelId="{094672AC-7B13-4C0C-98B6-BECC5CCB5AFF}" srcId="{5E666FBA-8377-42A2-96CC-E2391811378F}" destId="{D828B73C-0D77-4178-8982-AA844A54A692}" srcOrd="1" destOrd="0" parTransId="{DE627280-69E5-4191-875C-260C3AB3F0C2}" sibTransId="{93AE0741-1C99-4923-BD97-1EB35691C820}"/>
    <dgm:cxn modelId="{00AC5735-B9E2-4DEE-9E7F-789316127852}" type="presOf" srcId="{A95D3DC1-DA50-4FAE-AE84-D9CB89E36A6D}" destId="{E41B82F7-97AA-4410-B7FB-A5E17187254A}" srcOrd="0" destOrd="0" presId="urn:microsoft.com/office/officeart/2005/8/layout/chevron2"/>
    <dgm:cxn modelId="{5E5F0F18-C628-4D31-9310-70975C9CEB47}" type="presOf" srcId="{7551B630-10FF-4A16-B366-21C6E87B217B}" destId="{8A3F4AD7-EB9F-4FD9-9AC2-94660AFA5268}" srcOrd="0" destOrd="0" presId="urn:microsoft.com/office/officeart/2005/8/layout/chevron2"/>
    <dgm:cxn modelId="{BF7364BC-C39C-4772-9699-3EE58EFC28B3}" srcId="{D58D4688-5C82-4C7A-B102-AA7ACFD31141}" destId="{A95D3DC1-DA50-4FAE-AE84-D9CB89E36A6D}" srcOrd="0" destOrd="0" parTransId="{2947E819-7EBF-49C0-B99E-A8A5C2AB6659}" sibTransId="{23B9CD95-6F68-4917-9983-D97F16BD32CE}"/>
    <dgm:cxn modelId="{1CAB3A98-C224-42E5-B472-A7B5DE4A88B6}" type="presOf" srcId="{B16342C5-A36C-4457-A807-09071459695E}" destId="{4132A5DB-FCFA-4397-B3BC-B985D6752ACB}" srcOrd="0" destOrd="0" presId="urn:microsoft.com/office/officeart/2005/8/layout/chevron2"/>
    <dgm:cxn modelId="{1370F465-51EF-4C07-8891-FD24C44FF41D}" type="presOf" srcId="{CEE18183-E0A0-475D-9C2E-74D0154C37C4}" destId="{4C6616FC-44EC-4B4D-80C8-6E4C9D988CF3}" srcOrd="0" destOrd="0" presId="urn:microsoft.com/office/officeart/2005/8/layout/chevron2"/>
    <dgm:cxn modelId="{6B2826E9-F785-4C6B-84D6-7A5338C74734}" srcId="{62275C01-003F-4F94-8B37-3079B26855F0}" destId="{CBC267BB-DD45-4899-802A-6157EA66A175}" srcOrd="0" destOrd="0" parTransId="{5CB175C2-9CF2-4759-A7B8-0062DA40B12D}" sibTransId="{57668F89-932A-436C-98E1-410F90376F43}"/>
    <dgm:cxn modelId="{8D644CCB-18D3-4921-85FD-3A662B520BE4}" type="presOf" srcId="{CBC267BB-DD45-4899-802A-6157EA66A175}" destId="{97A05923-A2DC-44D6-AA59-80112DE2F56F}" srcOrd="0" destOrd="0" presId="urn:microsoft.com/office/officeart/2005/8/layout/chevron2"/>
    <dgm:cxn modelId="{AC2DEF6B-FF9B-49D8-8198-EF98C7B9D535}" type="presOf" srcId="{D828B73C-0D77-4178-8982-AA844A54A692}" destId="{309AC279-D6B0-4D0A-98B6-5962EB1F24CE}" srcOrd="0" destOrd="0" presId="urn:microsoft.com/office/officeart/2005/8/layout/chevron2"/>
    <dgm:cxn modelId="{E4113BBC-B60B-4268-A958-65F6EB62CFC6}" type="presOf" srcId="{5E666FBA-8377-42A2-96CC-E2391811378F}" destId="{AFF415A5-4EFE-44B8-9B84-AD9823F6DC2D}" srcOrd="0" destOrd="0" presId="urn:microsoft.com/office/officeart/2005/8/layout/chevron2"/>
    <dgm:cxn modelId="{C4DA67C5-E602-4FC5-A946-8D86E5B23985}" srcId="{5E666FBA-8377-42A2-96CC-E2391811378F}" destId="{62275C01-003F-4F94-8B37-3079B26855F0}" srcOrd="0" destOrd="0" parTransId="{83D43DAF-713C-446B-8D00-232ACA3ED5BB}" sibTransId="{16B6BF39-178C-423B-9F58-3CF2112CCE16}"/>
    <dgm:cxn modelId="{DCFA3CF6-84ED-4CD3-B526-65655A192A76}" srcId="{D828B73C-0D77-4178-8982-AA844A54A692}" destId="{2D474286-85A6-4739-A41C-C733EF5CADD0}" srcOrd="0" destOrd="0" parTransId="{E19FDAA2-A5C3-4339-A03D-D5C9E17F3CF2}" sibTransId="{FBAC90F8-EC2E-4652-BA51-D53A26335F83}"/>
    <dgm:cxn modelId="{2C8A564D-AB22-4BB7-8700-74A0D85A572B}" type="presOf" srcId="{D58D4688-5C82-4C7A-B102-AA7ACFD31141}" destId="{A8492EDD-E706-4023-BC98-2C39B8DEB7CC}" srcOrd="0" destOrd="0" presId="urn:microsoft.com/office/officeart/2005/8/layout/chevron2"/>
    <dgm:cxn modelId="{CB2A3F44-D019-4D56-8F88-70D208C1D7E7}" srcId="{5E666FBA-8377-42A2-96CC-E2391811378F}" destId="{52A4A47B-A008-4518-9D6D-3603629EFAC0}" srcOrd="3" destOrd="0" parTransId="{5DB40AF6-42B8-4FE8-8A38-6D895F2AEAA1}" sibTransId="{932662A6-215F-4289-BE8A-7694F202FA7D}"/>
    <dgm:cxn modelId="{BAFACE9D-2382-4C7D-91E5-C388A32A8055}" type="presOf" srcId="{2D474286-85A6-4739-A41C-C733EF5CADD0}" destId="{D5F9BB6F-75EC-4079-9732-B474B181C2C1}" srcOrd="0" destOrd="0" presId="urn:microsoft.com/office/officeart/2005/8/layout/chevron2"/>
    <dgm:cxn modelId="{48B7ACC3-88D1-4772-8FE6-02CF7FCDD048}" type="presOf" srcId="{62275C01-003F-4F94-8B37-3079B26855F0}" destId="{DA4559E7-8C97-4E6D-BFE6-FE9BFA492F81}" srcOrd="0" destOrd="0" presId="urn:microsoft.com/office/officeart/2005/8/layout/chevron2"/>
    <dgm:cxn modelId="{E015373D-7E96-43D7-ADF5-7D2C9CC10259}" type="presOf" srcId="{52A4A47B-A008-4518-9D6D-3603629EFAC0}" destId="{2F31E49F-7E9F-47BF-B773-0B652328EA24}" srcOrd="0" destOrd="0" presId="urn:microsoft.com/office/officeart/2005/8/layout/chevron2"/>
    <dgm:cxn modelId="{B02A93B8-95DB-4410-98CB-37C21C7D5E1F}" srcId="{52A4A47B-A008-4518-9D6D-3603629EFAC0}" destId="{7551B630-10FF-4A16-B366-21C6E87B217B}" srcOrd="0" destOrd="0" parTransId="{2677A12A-78E0-4C1E-A6FB-A5F597A7F8A8}" sibTransId="{10857FAB-DF7D-4F94-B2E0-EF383BB13894}"/>
    <dgm:cxn modelId="{7A547E35-0C09-4D98-BE22-7EC50C53F15F}" srcId="{5E666FBA-8377-42A2-96CC-E2391811378F}" destId="{B16342C5-A36C-4457-A807-09071459695E}" srcOrd="4" destOrd="0" parTransId="{9F6C3E26-E54D-4AB8-BCA6-9933E51ED4FC}" sibTransId="{F17798D4-7055-4F87-8472-9DBF6790BC3C}"/>
    <dgm:cxn modelId="{8B849957-2DD3-4ADA-8859-FFA44828E9FC}" type="presParOf" srcId="{AFF415A5-4EFE-44B8-9B84-AD9823F6DC2D}" destId="{4161FD41-B86F-48E4-9C9D-721282828F22}" srcOrd="0" destOrd="0" presId="urn:microsoft.com/office/officeart/2005/8/layout/chevron2"/>
    <dgm:cxn modelId="{BFCC9C14-7938-49B0-8A48-CEDBEBAF4875}" type="presParOf" srcId="{4161FD41-B86F-48E4-9C9D-721282828F22}" destId="{DA4559E7-8C97-4E6D-BFE6-FE9BFA492F81}" srcOrd="0" destOrd="0" presId="urn:microsoft.com/office/officeart/2005/8/layout/chevron2"/>
    <dgm:cxn modelId="{49209BC9-4DC7-43B5-9A37-1D5A06D7FEEE}" type="presParOf" srcId="{4161FD41-B86F-48E4-9C9D-721282828F22}" destId="{97A05923-A2DC-44D6-AA59-80112DE2F56F}" srcOrd="1" destOrd="0" presId="urn:microsoft.com/office/officeart/2005/8/layout/chevron2"/>
    <dgm:cxn modelId="{C1DCB150-AB09-42F6-9B2D-515B06A797FC}" type="presParOf" srcId="{AFF415A5-4EFE-44B8-9B84-AD9823F6DC2D}" destId="{2B574621-E8AD-4D84-A1AF-EAB11151E8A5}" srcOrd="1" destOrd="0" presId="urn:microsoft.com/office/officeart/2005/8/layout/chevron2"/>
    <dgm:cxn modelId="{5854F152-2DA5-430F-90F6-8D7124BC1EE4}" type="presParOf" srcId="{AFF415A5-4EFE-44B8-9B84-AD9823F6DC2D}" destId="{08ABB71B-1ED2-46A0-9EE0-813ABFA0C64D}" srcOrd="2" destOrd="0" presId="urn:microsoft.com/office/officeart/2005/8/layout/chevron2"/>
    <dgm:cxn modelId="{A7DCC13C-7A9A-4A0F-B428-859C53BA8C16}" type="presParOf" srcId="{08ABB71B-1ED2-46A0-9EE0-813ABFA0C64D}" destId="{309AC279-D6B0-4D0A-98B6-5962EB1F24CE}" srcOrd="0" destOrd="0" presId="urn:microsoft.com/office/officeart/2005/8/layout/chevron2"/>
    <dgm:cxn modelId="{675E3F34-B7E4-451B-AC20-198AE3F2DB65}" type="presParOf" srcId="{08ABB71B-1ED2-46A0-9EE0-813ABFA0C64D}" destId="{D5F9BB6F-75EC-4079-9732-B474B181C2C1}" srcOrd="1" destOrd="0" presId="urn:microsoft.com/office/officeart/2005/8/layout/chevron2"/>
    <dgm:cxn modelId="{AEE1D7A2-FD49-4A9E-8ED9-48B25E49A6C1}" type="presParOf" srcId="{AFF415A5-4EFE-44B8-9B84-AD9823F6DC2D}" destId="{6038B84E-5F6E-4025-9775-BF046B5708C1}" srcOrd="3" destOrd="0" presId="urn:microsoft.com/office/officeart/2005/8/layout/chevron2"/>
    <dgm:cxn modelId="{F90EB694-2511-44EA-AB58-2E78B6F70D22}" type="presParOf" srcId="{AFF415A5-4EFE-44B8-9B84-AD9823F6DC2D}" destId="{DF80360E-6E4A-4AC3-A4A7-32D9B3DB6969}" srcOrd="4" destOrd="0" presId="urn:microsoft.com/office/officeart/2005/8/layout/chevron2"/>
    <dgm:cxn modelId="{6A7C71F5-0356-476B-B72B-4F81BE716624}" type="presParOf" srcId="{DF80360E-6E4A-4AC3-A4A7-32D9B3DB6969}" destId="{A8492EDD-E706-4023-BC98-2C39B8DEB7CC}" srcOrd="0" destOrd="0" presId="urn:microsoft.com/office/officeart/2005/8/layout/chevron2"/>
    <dgm:cxn modelId="{F46CFD98-3CB1-42E4-8B66-71766672E480}" type="presParOf" srcId="{DF80360E-6E4A-4AC3-A4A7-32D9B3DB6969}" destId="{E41B82F7-97AA-4410-B7FB-A5E17187254A}" srcOrd="1" destOrd="0" presId="urn:microsoft.com/office/officeart/2005/8/layout/chevron2"/>
    <dgm:cxn modelId="{6FFC8AC1-10C3-4ECB-A607-42F0BE20056A}" type="presParOf" srcId="{AFF415A5-4EFE-44B8-9B84-AD9823F6DC2D}" destId="{B442822A-D0D3-46E7-B48D-E29539029F84}" srcOrd="5" destOrd="0" presId="urn:microsoft.com/office/officeart/2005/8/layout/chevron2"/>
    <dgm:cxn modelId="{F60E6806-4830-4F2E-AAC2-4E1B93AB7404}" type="presParOf" srcId="{AFF415A5-4EFE-44B8-9B84-AD9823F6DC2D}" destId="{64C3D46F-C9A0-448C-841C-C937264F0ACA}" srcOrd="6" destOrd="0" presId="urn:microsoft.com/office/officeart/2005/8/layout/chevron2"/>
    <dgm:cxn modelId="{BA87FD89-F340-4BC7-8CE9-FBC7DF7B6920}" type="presParOf" srcId="{64C3D46F-C9A0-448C-841C-C937264F0ACA}" destId="{2F31E49F-7E9F-47BF-B773-0B652328EA24}" srcOrd="0" destOrd="0" presId="urn:microsoft.com/office/officeart/2005/8/layout/chevron2"/>
    <dgm:cxn modelId="{0FF62B1F-60A5-4CCA-89C6-393D1DBE47E6}" type="presParOf" srcId="{64C3D46F-C9A0-448C-841C-C937264F0ACA}" destId="{8A3F4AD7-EB9F-4FD9-9AC2-94660AFA5268}" srcOrd="1" destOrd="0" presId="urn:microsoft.com/office/officeart/2005/8/layout/chevron2"/>
    <dgm:cxn modelId="{42135B4C-BDAB-41CC-A5B7-D8AC27E36098}" type="presParOf" srcId="{AFF415A5-4EFE-44B8-9B84-AD9823F6DC2D}" destId="{13FCD1E2-3AEE-4356-B039-1B1155E7D801}" srcOrd="7" destOrd="0" presId="urn:microsoft.com/office/officeart/2005/8/layout/chevron2"/>
    <dgm:cxn modelId="{274D3FBF-D596-4E3E-930F-59562D883FFB}" type="presParOf" srcId="{AFF415A5-4EFE-44B8-9B84-AD9823F6DC2D}" destId="{B27FA13C-FEFA-4E43-80F6-B8F343EA5584}" srcOrd="8" destOrd="0" presId="urn:microsoft.com/office/officeart/2005/8/layout/chevron2"/>
    <dgm:cxn modelId="{E304A812-BB7D-4DBA-B872-4F89326F1689}" type="presParOf" srcId="{B27FA13C-FEFA-4E43-80F6-B8F343EA5584}" destId="{4132A5DB-FCFA-4397-B3BC-B985D6752ACB}" srcOrd="0" destOrd="0" presId="urn:microsoft.com/office/officeart/2005/8/layout/chevron2"/>
    <dgm:cxn modelId="{1CE06351-F3A4-4EC9-8611-126B2FDBFCE9}" type="presParOf" srcId="{B27FA13C-FEFA-4E43-80F6-B8F343EA5584}" destId="{4C6616FC-44EC-4B4D-80C8-6E4C9D988CF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E666FBA-8377-42A2-96CC-E2391811378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A83D35-5980-412C-A485-A25E3FC5D9B3}">
      <dgm:prSet phldrT="[Text]"/>
      <dgm:spPr/>
      <dgm:t>
        <a:bodyPr/>
        <a:lstStyle/>
        <a:p>
          <a:r>
            <a:rPr lang="en-US" dirty="0" smtClean="0"/>
            <a:t>Offline – BTS Wrap</a:t>
          </a:r>
          <a:endParaRPr lang="en-US" dirty="0"/>
        </a:p>
      </dgm:t>
    </dgm:pt>
    <dgm:pt modelId="{DCCB624C-810A-4A28-AEFE-23B3A87F9FFD}" type="parTrans" cxnId="{6A5F2100-813B-47BD-8A59-933F715F19D8}">
      <dgm:prSet/>
      <dgm:spPr/>
      <dgm:t>
        <a:bodyPr/>
        <a:lstStyle/>
        <a:p>
          <a:endParaRPr lang="en-US"/>
        </a:p>
      </dgm:t>
    </dgm:pt>
    <dgm:pt modelId="{000F8395-8023-43E6-8914-3D0D643EDA30}" type="sibTrans" cxnId="{6A5F2100-813B-47BD-8A59-933F715F19D8}">
      <dgm:prSet/>
      <dgm:spPr/>
      <dgm:t>
        <a:bodyPr/>
        <a:lstStyle/>
        <a:p>
          <a:endParaRPr lang="en-US"/>
        </a:p>
      </dgm:t>
    </dgm:pt>
    <dgm:pt modelId="{DCEB1720-185F-4484-8E7A-326CB7074B23}">
      <dgm:prSet/>
      <dgm:spPr/>
      <dgm:t>
        <a:bodyPr/>
        <a:lstStyle/>
        <a:p>
          <a:r>
            <a:rPr lang="en-US" dirty="0" smtClean="0"/>
            <a:t>Online – LINE Post by Songkran, Winner of the Voice 2 about the game</a:t>
          </a:r>
          <a:endParaRPr lang="en-US" dirty="0"/>
        </a:p>
      </dgm:t>
    </dgm:pt>
    <dgm:pt modelId="{909D27BF-A6DE-477C-A320-EDBF605D1B1A}" type="parTrans" cxnId="{6D06A824-1CA7-425F-9724-17EFDA38D5FD}">
      <dgm:prSet/>
      <dgm:spPr/>
      <dgm:t>
        <a:bodyPr/>
        <a:lstStyle/>
        <a:p>
          <a:endParaRPr lang="en-US"/>
        </a:p>
      </dgm:t>
    </dgm:pt>
    <dgm:pt modelId="{1A3EA144-87E0-4A3B-9491-AA1401490724}" type="sibTrans" cxnId="{6D06A824-1CA7-425F-9724-17EFDA38D5FD}">
      <dgm:prSet/>
      <dgm:spPr/>
      <dgm:t>
        <a:bodyPr/>
        <a:lstStyle/>
        <a:p>
          <a:endParaRPr lang="en-US"/>
        </a:p>
      </dgm:t>
    </dgm:pt>
    <dgm:pt modelId="{3204A5CC-0F76-4729-8FA0-8B7CD9806A52}">
      <dgm:prSet/>
      <dgm:spPr/>
      <dgm:t>
        <a:bodyPr/>
        <a:lstStyle/>
        <a:p>
          <a:r>
            <a:rPr lang="en-US" dirty="0" smtClean="0"/>
            <a:t>May 25, 2014</a:t>
          </a:r>
          <a:endParaRPr lang="en-US" dirty="0"/>
        </a:p>
      </dgm:t>
    </dgm:pt>
    <dgm:pt modelId="{9769D216-30A6-466E-9A0B-9BAD7728E2C3}" type="parTrans" cxnId="{6F63B203-329E-4CEF-A430-BCD6DA391D5B}">
      <dgm:prSet/>
      <dgm:spPr/>
      <dgm:t>
        <a:bodyPr/>
        <a:lstStyle/>
        <a:p>
          <a:endParaRPr lang="en-US"/>
        </a:p>
      </dgm:t>
    </dgm:pt>
    <dgm:pt modelId="{5C6990BD-60D4-40DD-94C4-A046C4EEF778}" type="sibTrans" cxnId="{6F63B203-329E-4CEF-A430-BCD6DA391D5B}">
      <dgm:prSet/>
      <dgm:spPr/>
      <dgm:t>
        <a:bodyPr/>
        <a:lstStyle/>
        <a:p>
          <a:endParaRPr lang="en-US"/>
        </a:p>
      </dgm:t>
    </dgm:pt>
    <dgm:pt modelId="{97C33203-0E3F-4617-84A8-0B796BC50B3B}">
      <dgm:prSet/>
      <dgm:spPr/>
      <dgm:t>
        <a:bodyPr/>
        <a:lstStyle/>
        <a:p>
          <a:r>
            <a:rPr lang="en-US" dirty="0" smtClean="0"/>
            <a:t>May  – June 2014</a:t>
          </a:r>
          <a:endParaRPr lang="en-US" dirty="0"/>
        </a:p>
      </dgm:t>
    </dgm:pt>
    <dgm:pt modelId="{D027C627-914D-49EC-8CDB-0165FA35FA82}" type="parTrans" cxnId="{63C278D3-5655-4878-AC9E-5F8BE907F0BD}">
      <dgm:prSet/>
      <dgm:spPr/>
      <dgm:t>
        <a:bodyPr/>
        <a:lstStyle/>
        <a:p>
          <a:endParaRPr lang="en-US"/>
        </a:p>
      </dgm:t>
    </dgm:pt>
    <dgm:pt modelId="{05F8321D-8830-42C6-BEE8-EEFCECE08B7F}" type="sibTrans" cxnId="{63C278D3-5655-4878-AC9E-5F8BE907F0BD}">
      <dgm:prSet/>
      <dgm:spPr/>
      <dgm:t>
        <a:bodyPr/>
        <a:lstStyle/>
        <a:p>
          <a:endParaRPr lang="en-US"/>
        </a:p>
      </dgm:t>
    </dgm:pt>
    <dgm:pt modelId="{11C380B5-0070-42C4-B664-1821409863C4}">
      <dgm:prSet/>
      <dgm:spPr/>
      <dgm:t>
        <a:bodyPr/>
        <a:lstStyle/>
        <a:p>
          <a:r>
            <a:rPr lang="en-US" dirty="0" smtClean="0"/>
            <a:t>June 6, 2014</a:t>
          </a:r>
          <a:endParaRPr lang="en-US" dirty="0"/>
        </a:p>
      </dgm:t>
    </dgm:pt>
    <dgm:pt modelId="{C4FC71F9-D0C9-4749-BE4E-5E21B1306310}" type="parTrans" cxnId="{DD33095F-95F1-46FA-8763-6B1A4027022D}">
      <dgm:prSet/>
      <dgm:spPr/>
      <dgm:t>
        <a:bodyPr/>
        <a:lstStyle/>
        <a:p>
          <a:endParaRPr lang="en-US"/>
        </a:p>
      </dgm:t>
    </dgm:pt>
    <dgm:pt modelId="{5FA20F5C-77F4-4E31-BC29-984958E12157}" type="sibTrans" cxnId="{DD33095F-95F1-46FA-8763-6B1A4027022D}">
      <dgm:prSet/>
      <dgm:spPr/>
      <dgm:t>
        <a:bodyPr/>
        <a:lstStyle/>
        <a:p>
          <a:endParaRPr lang="en-US"/>
        </a:p>
      </dgm:t>
    </dgm:pt>
    <dgm:pt modelId="{3C149B58-B37B-476D-A278-2DEB5C49EE84}">
      <dgm:prSet/>
      <dgm:spPr/>
      <dgm:t>
        <a:bodyPr/>
        <a:lstStyle/>
        <a:p>
          <a:r>
            <a:rPr lang="en-US" dirty="0" smtClean="0"/>
            <a:t>June 10, 2014</a:t>
          </a:r>
          <a:endParaRPr lang="en-US" dirty="0"/>
        </a:p>
      </dgm:t>
    </dgm:pt>
    <dgm:pt modelId="{786D09F7-D745-4615-A0D0-6C76BF86589E}" type="parTrans" cxnId="{2E455E05-827E-4C03-A7C3-2ED57C74DBC5}">
      <dgm:prSet/>
      <dgm:spPr/>
      <dgm:t>
        <a:bodyPr/>
        <a:lstStyle/>
        <a:p>
          <a:endParaRPr lang="en-US"/>
        </a:p>
      </dgm:t>
    </dgm:pt>
    <dgm:pt modelId="{B51F2AD9-CBCA-4F4C-A43C-7FD7429F0741}" type="sibTrans" cxnId="{2E455E05-827E-4C03-A7C3-2ED57C74DBC5}">
      <dgm:prSet/>
      <dgm:spPr/>
      <dgm:t>
        <a:bodyPr/>
        <a:lstStyle/>
        <a:p>
          <a:endParaRPr lang="en-US"/>
        </a:p>
      </dgm:t>
    </dgm:pt>
    <dgm:pt modelId="{7D0A8B19-DEB8-4FAF-A5E4-8A0F58E49A94}">
      <dgm:prSet/>
      <dgm:spPr/>
      <dgm:t>
        <a:bodyPr/>
        <a:lstStyle/>
        <a:p>
          <a:r>
            <a:rPr lang="en-US" dirty="0" smtClean="0"/>
            <a:t>Offline – Partnership with Red Bull</a:t>
          </a:r>
          <a:endParaRPr lang="en-US" dirty="0"/>
        </a:p>
      </dgm:t>
    </dgm:pt>
    <dgm:pt modelId="{E1AEA012-EECE-4B53-AB82-F0278C6CED8E}" type="parTrans" cxnId="{B84C8A6B-E905-48FD-B29C-2AC44CCC189F}">
      <dgm:prSet/>
      <dgm:spPr/>
      <dgm:t>
        <a:bodyPr/>
        <a:lstStyle/>
        <a:p>
          <a:endParaRPr lang="en-US"/>
        </a:p>
      </dgm:t>
    </dgm:pt>
    <dgm:pt modelId="{4590661E-B2B6-431E-98DA-A8586848F7A4}" type="sibTrans" cxnId="{B84C8A6B-E905-48FD-B29C-2AC44CCC189F}">
      <dgm:prSet/>
      <dgm:spPr/>
      <dgm:t>
        <a:bodyPr/>
        <a:lstStyle/>
        <a:p>
          <a:endParaRPr lang="en-US"/>
        </a:p>
      </dgm:t>
    </dgm:pt>
    <dgm:pt modelId="{3A3D9966-C05C-4A0A-98F3-E5F006FE1625}">
      <dgm:prSet/>
      <dgm:spPr/>
      <dgm:t>
        <a:bodyPr/>
        <a:lstStyle/>
        <a:p>
          <a:r>
            <a:rPr lang="en-US" dirty="0" smtClean="0"/>
            <a:t>Online – New Free LINE Rangers Stickers</a:t>
          </a:r>
          <a:endParaRPr lang="en-US" dirty="0"/>
        </a:p>
      </dgm:t>
    </dgm:pt>
    <dgm:pt modelId="{DD349E14-2715-477E-BE88-D8022FCE7D6F}" type="parTrans" cxnId="{AAA21208-2209-44FE-B0E4-B079F2F43EA3}">
      <dgm:prSet/>
      <dgm:spPr/>
      <dgm:t>
        <a:bodyPr/>
        <a:lstStyle/>
        <a:p>
          <a:endParaRPr lang="en-US"/>
        </a:p>
      </dgm:t>
    </dgm:pt>
    <dgm:pt modelId="{1DBF7422-8977-4100-BD36-8FC0EB358AF6}" type="sibTrans" cxnId="{AAA21208-2209-44FE-B0E4-B079F2F43EA3}">
      <dgm:prSet/>
      <dgm:spPr/>
      <dgm:t>
        <a:bodyPr/>
        <a:lstStyle/>
        <a:p>
          <a:endParaRPr lang="en-US"/>
        </a:p>
      </dgm:t>
    </dgm:pt>
    <dgm:pt modelId="{AFF415A5-4EFE-44B8-9B84-AD9823F6DC2D}" type="pres">
      <dgm:prSet presAssocID="{5E666FBA-8377-42A2-96CC-E2391811378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FB4027-9DC1-4607-96C3-9B752BAC9E24}" type="pres">
      <dgm:prSet presAssocID="{97C33203-0E3F-4617-84A8-0B796BC50B3B}" presName="composite" presStyleCnt="0"/>
      <dgm:spPr/>
      <dgm:t>
        <a:bodyPr/>
        <a:lstStyle/>
        <a:p>
          <a:endParaRPr lang="en-US"/>
        </a:p>
      </dgm:t>
    </dgm:pt>
    <dgm:pt modelId="{F30F2EB1-1163-4A60-93E9-3C5220D75B4A}" type="pres">
      <dgm:prSet presAssocID="{97C33203-0E3F-4617-84A8-0B796BC50B3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7A3C3-6668-4390-A965-5F1E39EB58EB}" type="pres">
      <dgm:prSet presAssocID="{97C33203-0E3F-4617-84A8-0B796BC50B3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38A55-B8E4-41F3-BC98-4C0D066FAECA}" type="pres">
      <dgm:prSet presAssocID="{05F8321D-8830-42C6-BEE8-EEFCECE08B7F}" presName="sp" presStyleCnt="0"/>
      <dgm:spPr/>
      <dgm:t>
        <a:bodyPr/>
        <a:lstStyle/>
        <a:p>
          <a:endParaRPr lang="en-US"/>
        </a:p>
      </dgm:t>
    </dgm:pt>
    <dgm:pt modelId="{EC3569E5-0BE8-4BC9-B6AB-0A61C2314463}" type="pres">
      <dgm:prSet presAssocID="{3204A5CC-0F76-4729-8FA0-8B7CD9806A52}" presName="composite" presStyleCnt="0"/>
      <dgm:spPr/>
      <dgm:t>
        <a:bodyPr/>
        <a:lstStyle/>
        <a:p>
          <a:endParaRPr lang="en-US"/>
        </a:p>
      </dgm:t>
    </dgm:pt>
    <dgm:pt modelId="{9AB4424E-1FDB-49CC-89BF-7C5A3E729BCC}" type="pres">
      <dgm:prSet presAssocID="{3204A5CC-0F76-4729-8FA0-8B7CD9806A52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94C99-6E62-4D88-A254-B9E04441BA20}" type="pres">
      <dgm:prSet presAssocID="{3204A5CC-0F76-4729-8FA0-8B7CD9806A52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BCDA5-2BFD-428B-8D19-C796964B8E8F}" type="pres">
      <dgm:prSet presAssocID="{5C6990BD-60D4-40DD-94C4-A046C4EEF778}" presName="sp" presStyleCnt="0"/>
      <dgm:spPr/>
      <dgm:t>
        <a:bodyPr/>
        <a:lstStyle/>
        <a:p>
          <a:endParaRPr lang="en-US"/>
        </a:p>
      </dgm:t>
    </dgm:pt>
    <dgm:pt modelId="{C68A6C13-88AE-4B1A-981C-6AADE310191F}" type="pres">
      <dgm:prSet presAssocID="{11C380B5-0070-42C4-B664-1821409863C4}" presName="composite" presStyleCnt="0"/>
      <dgm:spPr/>
      <dgm:t>
        <a:bodyPr/>
        <a:lstStyle/>
        <a:p>
          <a:endParaRPr lang="en-US"/>
        </a:p>
      </dgm:t>
    </dgm:pt>
    <dgm:pt modelId="{91044AE4-E9A9-4CD7-99A6-F84EF9C60B5F}" type="pres">
      <dgm:prSet presAssocID="{11C380B5-0070-42C4-B664-1821409863C4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3D7D1-20C6-4090-BA0E-09F67F8A684C}" type="pres">
      <dgm:prSet presAssocID="{11C380B5-0070-42C4-B664-1821409863C4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FACC93-C467-4434-A98B-3AB85631FDA4}" type="pres">
      <dgm:prSet presAssocID="{5FA20F5C-77F4-4E31-BC29-984958E12157}" presName="sp" presStyleCnt="0"/>
      <dgm:spPr/>
      <dgm:t>
        <a:bodyPr/>
        <a:lstStyle/>
        <a:p>
          <a:endParaRPr lang="en-US"/>
        </a:p>
      </dgm:t>
    </dgm:pt>
    <dgm:pt modelId="{2276E805-C070-4D26-994B-F728E9FDDAFC}" type="pres">
      <dgm:prSet presAssocID="{3C149B58-B37B-476D-A278-2DEB5C49EE84}" presName="composite" presStyleCnt="0"/>
      <dgm:spPr/>
      <dgm:t>
        <a:bodyPr/>
        <a:lstStyle/>
        <a:p>
          <a:endParaRPr lang="en-US"/>
        </a:p>
      </dgm:t>
    </dgm:pt>
    <dgm:pt modelId="{2365F46D-8773-4FF5-85D5-592B9019D346}" type="pres">
      <dgm:prSet presAssocID="{3C149B58-B37B-476D-A278-2DEB5C49EE84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2D4EE-7828-4661-926A-B855D5835CD1}" type="pres">
      <dgm:prSet presAssocID="{3C149B58-B37B-476D-A278-2DEB5C49EE84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28C795-5358-487E-A250-4C4E1810A9A0}" type="presOf" srcId="{97C33203-0E3F-4617-84A8-0B796BC50B3B}" destId="{F30F2EB1-1163-4A60-93E9-3C5220D75B4A}" srcOrd="0" destOrd="0" presId="urn:microsoft.com/office/officeart/2005/8/layout/chevron2"/>
    <dgm:cxn modelId="{6D06A824-1CA7-425F-9724-17EFDA38D5FD}" srcId="{3204A5CC-0F76-4729-8FA0-8B7CD9806A52}" destId="{DCEB1720-185F-4484-8E7A-326CB7074B23}" srcOrd="0" destOrd="0" parTransId="{909D27BF-A6DE-477C-A320-EDBF605D1B1A}" sibTransId="{1A3EA144-87E0-4A3B-9491-AA1401490724}"/>
    <dgm:cxn modelId="{3CDCF0D0-3490-46BE-B704-5372A9F32080}" type="presOf" srcId="{A6A83D35-5980-412C-A485-A25E3FC5D9B3}" destId="{FF07A3C3-6668-4390-A965-5F1E39EB58EB}" srcOrd="0" destOrd="0" presId="urn:microsoft.com/office/officeart/2005/8/layout/chevron2"/>
    <dgm:cxn modelId="{6F63B203-329E-4CEF-A430-BCD6DA391D5B}" srcId="{5E666FBA-8377-42A2-96CC-E2391811378F}" destId="{3204A5CC-0F76-4729-8FA0-8B7CD9806A52}" srcOrd="1" destOrd="0" parTransId="{9769D216-30A6-466E-9A0B-9BAD7728E2C3}" sibTransId="{5C6990BD-60D4-40DD-94C4-A046C4EEF778}"/>
    <dgm:cxn modelId="{9E47240B-65A5-4C11-A8D3-B511994DC232}" type="presOf" srcId="{3C149B58-B37B-476D-A278-2DEB5C49EE84}" destId="{2365F46D-8773-4FF5-85D5-592B9019D346}" srcOrd="0" destOrd="0" presId="urn:microsoft.com/office/officeart/2005/8/layout/chevron2"/>
    <dgm:cxn modelId="{AAA21208-2209-44FE-B0E4-B079F2F43EA3}" srcId="{3C149B58-B37B-476D-A278-2DEB5C49EE84}" destId="{3A3D9966-C05C-4A0A-98F3-E5F006FE1625}" srcOrd="0" destOrd="0" parTransId="{DD349E14-2715-477E-BE88-D8022FCE7D6F}" sibTransId="{1DBF7422-8977-4100-BD36-8FC0EB358AF6}"/>
    <dgm:cxn modelId="{63C278D3-5655-4878-AC9E-5F8BE907F0BD}" srcId="{5E666FBA-8377-42A2-96CC-E2391811378F}" destId="{97C33203-0E3F-4617-84A8-0B796BC50B3B}" srcOrd="0" destOrd="0" parTransId="{D027C627-914D-49EC-8CDB-0165FA35FA82}" sibTransId="{05F8321D-8830-42C6-BEE8-EEFCECE08B7F}"/>
    <dgm:cxn modelId="{DD33095F-95F1-46FA-8763-6B1A4027022D}" srcId="{5E666FBA-8377-42A2-96CC-E2391811378F}" destId="{11C380B5-0070-42C4-B664-1821409863C4}" srcOrd="2" destOrd="0" parTransId="{C4FC71F9-D0C9-4749-BE4E-5E21B1306310}" sibTransId="{5FA20F5C-77F4-4E31-BC29-984958E12157}"/>
    <dgm:cxn modelId="{F237D3CD-7A0F-4485-85E7-409A5B83A10E}" type="presOf" srcId="{DCEB1720-185F-4484-8E7A-326CB7074B23}" destId="{81194C99-6E62-4D88-A254-B9E04441BA20}" srcOrd="0" destOrd="0" presId="urn:microsoft.com/office/officeart/2005/8/layout/chevron2"/>
    <dgm:cxn modelId="{372B0752-EB1D-4E21-BA60-D54B378ECADD}" type="presOf" srcId="{5E666FBA-8377-42A2-96CC-E2391811378F}" destId="{AFF415A5-4EFE-44B8-9B84-AD9823F6DC2D}" srcOrd="0" destOrd="0" presId="urn:microsoft.com/office/officeart/2005/8/layout/chevron2"/>
    <dgm:cxn modelId="{6A5F2100-813B-47BD-8A59-933F715F19D8}" srcId="{97C33203-0E3F-4617-84A8-0B796BC50B3B}" destId="{A6A83D35-5980-412C-A485-A25E3FC5D9B3}" srcOrd="0" destOrd="0" parTransId="{DCCB624C-810A-4A28-AEFE-23B3A87F9FFD}" sibTransId="{000F8395-8023-43E6-8914-3D0D643EDA30}"/>
    <dgm:cxn modelId="{124D64C0-404F-4386-B5D1-43ACDA51E0B8}" type="presOf" srcId="{3204A5CC-0F76-4729-8FA0-8B7CD9806A52}" destId="{9AB4424E-1FDB-49CC-89BF-7C5A3E729BCC}" srcOrd="0" destOrd="0" presId="urn:microsoft.com/office/officeart/2005/8/layout/chevron2"/>
    <dgm:cxn modelId="{F1CDF1B2-E05B-4F0B-9894-684B0549361C}" type="presOf" srcId="{11C380B5-0070-42C4-B664-1821409863C4}" destId="{91044AE4-E9A9-4CD7-99A6-F84EF9C60B5F}" srcOrd="0" destOrd="0" presId="urn:microsoft.com/office/officeart/2005/8/layout/chevron2"/>
    <dgm:cxn modelId="{2E455E05-827E-4C03-A7C3-2ED57C74DBC5}" srcId="{5E666FBA-8377-42A2-96CC-E2391811378F}" destId="{3C149B58-B37B-476D-A278-2DEB5C49EE84}" srcOrd="3" destOrd="0" parTransId="{786D09F7-D745-4615-A0D0-6C76BF86589E}" sibTransId="{B51F2AD9-CBCA-4F4C-A43C-7FD7429F0741}"/>
    <dgm:cxn modelId="{B84C8A6B-E905-48FD-B29C-2AC44CCC189F}" srcId="{11C380B5-0070-42C4-B664-1821409863C4}" destId="{7D0A8B19-DEB8-4FAF-A5E4-8A0F58E49A94}" srcOrd="0" destOrd="0" parTransId="{E1AEA012-EECE-4B53-AB82-F0278C6CED8E}" sibTransId="{4590661E-B2B6-431E-98DA-A8586848F7A4}"/>
    <dgm:cxn modelId="{53885646-E310-40D2-9BA5-72F14F18EE4E}" type="presOf" srcId="{7D0A8B19-DEB8-4FAF-A5E4-8A0F58E49A94}" destId="{05B3D7D1-20C6-4090-BA0E-09F67F8A684C}" srcOrd="0" destOrd="0" presId="urn:microsoft.com/office/officeart/2005/8/layout/chevron2"/>
    <dgm:cxn modelId="{2918BF8C-9CD7-404B-9CE0-FB9AA2999987}" type="presOf" srcId="{3A3D9966-C05C-4A0A-98F3-E5F006FE1625}" destId="{0F12D4EE-7828-4661-926A-B855D5835CD1}" srcOrd="0" destOrd="0" presId="urn:microsoft.com/office/officeart/2005/8/layout/chevron2"/>
    <dgm:cxn modelId="{C72AB548-8B6C-4FEA-A93C-2B69C1F946B3}" type="presParOf" srcId="{AFF415A5-4EFE-44B8-9B84-AD9823F6DC2D}" destId="{76FB4027-9DC1-4607-96C3-9B752BAC9E24}" srcOrd="0" destOrd="0" presId="urn:microsoft.com/office/officeart/2005/8/layout/chevron2"/>
    <dgm:cxn modelId="{879DABD0-81AC-4179-ACE7-8989F80F2DD4}" type="presParOf" srcId="{76FB4027-9DC1-4607-96C3-9B752BAC9E24}" destId="{F30F2EB1-1163-4A60-93E9-3C5220D75B4A}" srcOrd="0" destOrd="0" presId="urn:microsoft.com/office/officeart/2005/8/layout/chevron2"/>
    <dgm:cxn modelId="{EBA5B4C3-8B71-40E8-B28F-4FFEFC08719D}" type="presParOf" srcId="{76FB4027-9DC1-4607-96C3-9B752BAC9E24}" destId="{FF07A3C3-6668-4390-A965-5F1E39EB58EB}" srcOrd="1" destOrd="0" presId="urn:microsoft.com/office/officeart/2005/8/layout/chevron2"/>
    <dgm:cxn modelId="{1305248D-EEE3-43E2-B1FC-F440FF5A9C44}" type="presParOf" srcId="{AFF415A5-4EFE-44B8-9B84-AD9823F6DC2D}" destId="{CBB38A55-B8E4-41F3-BC98-4C0D066FAECA}" srcOrd="1" destOrd="0" presId="urn:microsoft.com/office/officeart/2005/8/layout/chevron2"/>
    <dgm:cxn modelId="{6637D937-1EF5-4A7B-A7A3-4E2A89EF9C7D}" type="presParOf" srcId="{AFF415A5-4EFE-44B8-9B84-AD9823F6DC2D}" destId="{EC3569E5-0BE8-4BC9-B6AB-0A61C2314463}" srcOrd="2" destOrd="0" presId="urn:microsoft.com/office/officeart/2005/8/layout/chevron2"/>
    <dgm:cxn modelId="{10546A16-3F36-46C3-A076-6847ADE531A7}" type="presParOf" srcId="{EC3569E5-0BE8-4BC9-B6AB-0A61C2314463}" destId="{9AB4424E-1FDB-49CC-89BF-7C5A3E729BCC}" srcOrd="0" destOrd="0" presId="urn:microsoft.com/office/officeart/2005/8/layout/chevron2"/>
    <dgm:cxn modelId="{5F62FFC3-E37B-4F40-9372-8CEA1C94DEE5}" type="presParOf" srcId="{EC3569E5-0BE8-4BC9-B6AB-0A61C2314463}" destId="{81194C99-6E62-4D88-A254-B9E04441BA20}" srcOrd="1" destOrd="0" presId="urn:microsoft.com/office/officeart/2005/8/layout/chevron2"/>
    <dgm:cxn modelId="{F4429644-C43F-47E0-A77F-54D4606AC90D}" type="presParOf" srcId="{AFF415A5-4EFE-44B8-9B84-AD9823F6DC2D}" destId="{5DEBCDA5-2BFD-428B-8D19-C796964B8E8F}" srcOrd="3" destOrd="0" presId="urn:microsoft.com/office/officeart/2005/8/layout/chevron2"/>
    <dgm:cxn modelId="{A179287A-41E6-4E07-991E-95D32D31E1DE}" type="presParOf" srcId="{AFF415A5-4EFE-44B8-9B84-AD9823F6DC2D}" destId="{C68A6C13-88AE-4B1A-981C-6AADE310191F}" srcOrd="4" destOrd="0" presId="urn:microsoft.com/office/officeart/2005/8/layout/chevron2"/>
    <dgm:cxn modelId="{EAA7C28B-75EB-4645-B94B-FF5DFF3227BD}" type="presParOf" srcId="{C68A6C13-88AE-4B1A-981C-6AADE310191F}" destId="{91044AE4-E9A9-4CD7-99A6-F84EF9C60B5F}" srcOrd="0" destOrd="0" presId="urn:microsoft.com/office/officeart/2005/8/layout/chevron2"/>
    <dgm:cxn modelId="{B22A3CAF-87EB-4E87-81FA-1FA98D22772F}" type="presParOf" srcId="{C68A6C13-88AE-4B1A-981C-6AADE310191F}" destId="{05B3D7D1-20C6-4090-BA0E-09F67F8A684C}" srcOrd="1" destOrd="0" presId="urn:microsoft.com/office/officeart/2005/8/layout/chevron2"/>
    <dgm:cxn modelId="{2F42ECC0-2490-47A1-941F-8CD97535CC3C}" type="presParOf" srcId="{AFF415A5-4EFE-44B8-9B84-AD9823F6DC2D}" destId="{4CFACC93-C467-4434-A98B-3AB85631FDA4}" srcOrd="5" destOrd="0" presId="urn:microsoft.com/office/officeart/2005/8/layout/chevron2"/>
    <dgm:cxn modelId="{A8087789-4D08-4FC5-BB2D-2E68A8C960C2}" type="presParOf" srcId="{AFF415A5-4EFE-44B8-9B84-AD9823F6DC2D}" destId="{2276E805-C070-4D26-994B-F728E9FDDAFC}" srcOrd="6" destOrd="0" presId="urn:microsoft.com/office/officeart/2005/8/layout/chevron2"/>
    <dgm:cxn modelId="{D5394434-F1C7-499D-ACEC-DE04DFB56774}" type="presParOf" srcId="{2276E805-C070-4D26-994B-F728E9FDDAFC}" destId="{2365F46D-8773-4FF5-85D5-592B9019D346}" srcOrd="0" destOrd="0" presId="urn:microsoft.com/office/officeart/2005/8/layout/chevron2"/>
    <dgm:cxn modelId="{7453956F-FC7F-4CA6-9DB6-A3CADC17DEBD}" type="presParOf" srcId="{2276E805-C070-4D26-994B-F728E9FDDAFC}" destId="{0F12D4EE-7828-4661-926A-B855D5835CD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E666FBA-8377-42A2-96CC-E2391811378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A83D35-5980-412C-A485-A25E3FC5D9B3}">
      <dgm:prSet phldrT="[Text]"/>
      <dgm:spPr/>
      <dgm:t>
        <a:bodyPr/>
        <a:lstStyle/>
        <a:p>
          <a:r>
            <a:rPr lang="en-US" dirty="0" smtClean="0"/>
            <a:t>Online – Find Lucky code in Ranger’s Video (gifts)</a:t>
          </a:r>
          <a:endParaRPr lang="en-US" dirty="0"/>
        </a:p>
      </dgm:t>
    </dgm:pt>
    <dgm:pt modelId="{DCCB624C-810A-4A28-AEFE-23B3A87F9FFD}" type="parTrans" cxnId="{6A5F2100-813B-47BD-8A59-933F715F19D8}">
      <dgm:prSet/>
      <dgm:spPr/>
      <dgm:t>
        <a:bodyPr/>
        <a:lstStyle/>
        <a:p>
          <a:endParaRPr lang="en-US"/>
        </a:p>
      </dgm:t>
    </dgm:pt>
    <dgm:pt modelId="{000F8395-8023-43E6-8914-3D0D643EDA30}" type="sibTrans" cxnId="{6A5F2100-813B-47BD-8A59-933F715F19D8}">
      <dgm:prSet/>
      <dgm:spPr/>
      <dgm:t>
        <a:bodyPr/>
        <a:lstStyle/>
        <a:p>
          <a:endParaRPr lang="en-US"/>
        </a:p>
      </dgm:t>
    </dgm:pt>
    <dgm:pt modelId="{DCEB1720-185F-4484-8E7A-326CB7074B23}">
      <dgm:prSet/>
      <dgm:spPr/>
      <dgm:t>
        <a:bodyPr/>
        <a:lstStyle/>
        <a:p>
          <a:r>
            <a:rPr lang="en-US" dirty="0" smtClean="0"/>
            <a:t>Offline – Partnership with Samsung </a:t>
          </a:r>
          <a:endParaRPr lang="en-US" dirty="0"/>
        </a:p>
      </dgm:t>
    </dgm:pt>
    <dgm:pt modelId="{909D27BF-A6DE-477C-A320-EDBF605D1B1A}" type="parTrans" cxnId="{6D06A824-1CA7-425F-9724-17EFDA38D5FD}">
      <dgm:prSet/>
      <dgm:spPr/>
      <dgm:t>
        <a:bodyPr/>
        <a:lstStyle/>
        <a:p>
          <a:endParaRPr lang="en-US"/>
        </a:p>
      </dgm:t>
    </dgm:pt>
    <dgm:pt modelId="{1A3EA144-87E0-4A3B-9491-AA1401490724}" type="sibTrans" cxnId="{6D06A824-1CA7-425F-9724-17EFDA38D5FD}">
      <dgm:prSet/>
      <dgm:spPr/>
      <dgm:t>
        <a:bodyPr/>
        <a:lstStyle/>
        <a:p>
          <a:endParaRPr lang="en-US"/>
        </a:p>
      </dgm:t>
    </dgm:pt>
    <dgm:pt modelId="{3204A5CC-0F76-4729-8FA0-8B7CD9806A52}">
      <dgm:prSet/>
      <dgm:spPr/>
      <dgm:t>
        <a:bodyPr/>
        <a:lstStyle/>
        <a:p>
          <a:r>
            <a:rPr lang="en-US" dirty="0" smtClean="0"/>
            <a:t>August 21, 2014</a:t>
          </a:r>
          <a:endParaRPr lang="en-US" dirty="0"/>
        </a:p>
      </dgm:t>
    </dgm:pt>
    <dgm:pt modelId="{9769D216-30A6-466E-9A0B-9BAD7728E2C3}" type="parTrans" cxnId="{6F63B203-329E-4CEF-A430-BCD6DA391D5B}">
      <dgm:prSet/>
      <dgm:spPr/>
      <dgm:t>
        <a:bodyPr/>
        <a:lstStyle/>
        <a:p>
          <a:endParaRPr lang="en-US"/>
        </a:p>
      </dgm:t>
    </dgm:pt>
    <dgm:pt modelId="{5C6990BD-60D4-40DD-94C4-A046C4EEF778}" type="sibTrans" cxnId="{6F63B203-329E-4CEF-A430-BCD6DA391D5B}">
      <dgm:prSet/>
      <dgm:spPr/>
      <dgm:t>
        <a:bodyPr/>
        <a:lstStyle/>
        <a:p>
          <a:endParaRPr lang="en-US"/>
        </a:p>
      </dgm:t>
    </dgm:pt>
    <dgm:pt modelId="{97C33203-0E3F-4617-84A8-0B796BC50B3B}">
      <dgm:prSet/>
      <dgm:spPr/>
      <dgm:t>
        <a:bodyPr/>
        <a:lstStyle/>
        <a:p>
          <a:r>
            <a:rPr lang="en-US" dirty="0" smtClean="0"/>
            <a:t>July 25, 2014</a:t>
          </a:r>
          <a:endParaRPr lang="en-US" dirty="0"/>
        </a:p>
      </dgm:t>
    </dgm:pt>
    <dgm:pt modelId="{D027C627-914D-49EC-8CDB-0165FA35FA82}" type="parTrans" cxnId="{63C278D3-5655-4878-AC9E-5F8BE907F0BD}">
      <dgm:prSet/>
      <dgm:spPr/>
      <dgm:t>
        <a:bodyPr/>
        <a:lstStyle/>
        <a:p>
          <a:endParaRPr lang="en-US"/>
        </a:p>
      </dgm:t>
    </dgm:pt>
    <dgm:pt modelId="{05F8321D-8830-42C6-BEE8-EEFCECE08B7F}" type="sibTrans" cxnId="{63C278D3-5655-4878-AC9E-5F8BE907F0BD}">
      <dgm:prSet/>
      <dgm:spPr/>
      <dgm:t>
        <a:bodyPr/>
        <a:lstStyle/>
        <a:p>
          <a:endParaRPr lang="en-US"/>
        </a:p>
      </dgm:t>
    </dgm:pt>
    <dgm:pt modelId="{7D0A8B19-DEB8-4FAF-A5E4-8A0F58E49A94}">
      <dgm:prSet/>
      <dgm:spPr/>
      <dgm:t>
        <a:bodyPr/>
        <a:lstStyle/>
        <a:p>
          <a:r>
            <a:rPr lang="en-US" dirty="0" smtClean="0"/>
            <a:t>Oct. 31, 2014</a:t>
          </a:r>
          <a:endParaRPr lang="en-US" dirty="0"/>
        </a:p>
      </dgm:t>
    </dgm:pt>
    <dgm:pt modelId="{E1AEA012-EECE-4B53-AB82-F0278C6CED8E}" type="parTrans" cxnId="{B84C8A6B-E905-48FD-B29C-2AC44CCC189F}">
      <dgm:prSet/>
      <dgm:spPr/>
      <dgm:t>
        <a:bodyPr/>
        <a:lstStyle/>
        <a:p>
          <a:endParaRPr lang="en-US"/>
        </a:p>
      </dgm:t>
    </dgm:pt>
    <dgm:pt modelId="{4590661E-B2B6-431E-98DA-A8586848F7A4}" type="sibTrans" cxnId="{B84C8A6B-E905-48FD-B29C-2AC44CCC189F}">
      <dgm:prSet/>
      <dgm:spPr/>
      <dgm:t>
        <a:bodyPr/>
        <a:lstStyle/>
        <a:p>
          <a:endParaRPr lang="en-US"/>
        </a:p>
      </dgm:t>
    </dgm:pt>
    <dgm:pt modelId="{3A3D9966-C05C-4A0A-98F3-E5F006FE1625}">
      <dgm:prSet/>
      <dgm:spPr/>
      <dgm:t>
        <a:bodyPr/>
        <a:lstStyle/>
        <a:p>
          <a:r>
            <a:rPr lang="en-US" dirty="0" smtClean="0"/>
            <a:t>Online – Partnership with 7-11 – Free LINE Bag </a:t>
          </a:r>
          <a:endParaRPr lang="en-US" dirty="0"/>
        </a:p>
      </dgm:t>
    </dgm:pt>
    <dgm:pt modelId="{DD349E14-2715-477E-BE88-D8022FCE7D6F}" type="parTrans" cxnId="{AAA21208-2209-44FE-B0E4-B079F2F43EA3}">
      <dgm:prSet/>
      <dgm:spPr/>
      <dgm:t>
        <a:bodyPr/>
        <a:lstStyle/>
        <a:p>
          <a:endParaRPr lang="en-US"/>
        </a:p>
      </dgm:t>
    </dgm:pt>
    <dgm:pt modelId="{1DBF7422-8977-4100-BD36-8FC0EB358AF6}" type="sibTrans" cxnId="{AAA21208-2209-44FE-B0E4-B079F2F43EA3}">
      <dgm:prSet/>
      <dgm:spPr/>
      <dgm:t>
        <a:bodyPr/>
        <a:lstStyle/>
        <a:p>
          <a:endParaRPr lang="en-US"/>
        </a:p>
      </dgm:t>
    </dgm:pt>
    <dgm:pt modelId="{597CE731-D62D-46E0-B576-327BFFF1EA4D}">
      <dgm:prSet/>
      <dgm:spPr/>
      <dgm:t>
        <a:bodyPr/>
        <a:lstStyle/>
        <a:p>
          <a:r>
            <a:rPr lang="en-US" dirty="0" smtClean="0"/>
            <a:t>Online – Partnership with Rovio for Angry Bird’s in-game character </a:t>
          </a:r>
          <a:endParaRPr lang="en-US" dirty="0"/>
        </a:p>
      </dgm:t>
    </dgm:pt>
    <dgm:pt modelId="{2E4C6FF3-C4C6-4F93-B796-CF298DB8118A}" type="parTrans" cxnId="{93639557-F9E7-49B8-A459-A74F2E3355CF}">
      <dgm:prSet/>
      <dgm:spPr/>
      <dgm:t>
        <a:bodyPr/>
        <a:lstStyle/>
        <a:p>
          <a:endParaRPr lang="en-US"/>
        </a:p>
      </dgm:t>
    </dgm:pt>
    <dgm:pt modelId="{81407539-F305-45E6-91E4-22D951A21916}" type="sibTrans" cxnId="{93639557-F9E7-49B8-A459-A74F2E3355CF}">
      <dgm:prSet/>
      <dgm:spPr/>
      <dgm:t>
        <a:bodyPr/>
        <a:lstStyle/>
        <a:p>
          <a:endParaRPr lang="en-US"/>
        </a:p>
      </dgm:t>
    </dgm:pt>
    <dgm:pt modelId="{03CE4E0F-9CD2-4DAB-8061-3165FC888EDB}">
      <dgm:prSet/>
      <dgm:spPr/>
      <dgm:t>
        <a:bodyPr/>
        <a:lstStyle/>
        <a:p>
          <a:r>
            <a:rPr lang="en-US" dirty="0" smtClean="0"/>
            <a:t>Nov. 27, 2014</a:t>
          </a:r>
          <a:endParaRPr lang="en-US" dirty="0"/>
        </a:p>
      </dgm:t>
    </dgm:pt>
    <dgm:pt modelId="{11531FDB-3DA6-428D-8790-799622FC5FD4}" type="sibTrans" cxnId="{E7BD57F3-FAF7-4A95-95E2-F7C8A6D8D881}">
      <dgm:prSet/>
      <dgm:spPr/>
      <dgm:t>
        <a:bodyPr/>
        <a:lstStyle/>
        <a:p>
          <a:endParaRPr lang="en-US"/>
        </a:p>
      </dgm:t>
    </dgm:pt>
    <dgm:pt modelId="{4707F602-0777-401B-A058-C45CD0E8C963}" type="parTrans" cxnId="{E7BD57F3-FAF7-4A95-95E2-F7C8A6D8D881}">
      <dgm:prSet/>
      <dgm:spPr/>
      <dgm:t>
        <a:bodyPr/>
        <a:lstStyle/>
        <a:p>
          <a:endParaRPr lang="en-US"/>
        </a:p>
      </dgm:t>
    </dgm:pt>
    <dgm:pt modelId="{AFF415A5-4EFE-44B8-9B84-AD9823F6DC2D}" type="pres">
      <dgm:prSet presAssocID="{5E666FBA-8377-42A2-96CC-E2391811378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FB4027-9DC1-4607-96C3-9B752BAC9E24}" type="pres">
      <dgm:prSet presAssocID="{97C33203-0E3F-4617-84A8-0B796BC50B3B}" presName="composite" presStyleCnt="0"/>
      <dgm:spPr/>
    </dgm:pt>
    <dgm:pt modelId="{F30F2EB1-1163-4A60-93E9-3C5220D75B4A}" type="pres">
      <dgm:prSet presAssocID="{97C33203-0E3F-4617-84A8-0B796BC50B3B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07A3C3-6668-4390-A965-5F1E39EB58EB}" type="pres">
      <dgm:prSet presAssocID="{97C33203-0E3F-4617-84A8-0B796BC50B3B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B38A55-B8E4-41F3-BC98-4C0D066FAECA}" type="pres">
      <dgm:prSet presAssocID="{05F8321D-8830-42C6-BEE8-EEFCECE08B7F}" presName="sp" presStyleCnt="0"/>
      <dgm:spPr/>
    </dgm:pt>
    <dgm:pt modelId="{EC3569E5-0BE8-4BC9-B6AB-0A61C2314463}" type="pres">
      <dgm:prSet presAssocID="{3204A5CC-0F76-4729-8FA0-8B7CD9806A52}" presName="composite" presStyleCnt="0"/>
      <dgm:spPr/>
    </dgm:pt>
    <dgm:pt modelId="{9AB4424E-1FDB-49CC-89BF-7C5A3E729BCC}" type="pres">
      <dgm:prSet presAssocID="{3204A5CC-0F76-4729-8FA0-8B7CD9806A52}" presName="parentText" presStyleLbl="alignNode1" presStyleIdx="1" presStyleCnt="4" custScaleX="10428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94C99-6E62-4D88-A254-B9E04441BA20}" type="pres">
      <dgm:prSet presAssocID="{3204A5CC-0F76-4729-8FA0-8B7CD9806A52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EBCDA5-2BFD-428B-8D19-C796964B8E8F}" type="pres">
      <dgm:prSet presAssocID="{5C6990BD-60D4-40DD-94C4-A046C4EEF778}" presName="sp" presStyleCnt="0"/>
      <dgm:spPr/>
    </dgm:pt>
    <dgm:pt modelId="{5D36F3BC-657D-4173-A63E-CD25B8621BB4}" type="pres">
      <dgm:prSet presAssocID="{7D0A8B19-DEB8-4FAF-A5E4-8A0F58E49A94}" presName="composite" presStyleCnt="0"/>
      <dgm:spPr/>
    </dgm:pt>
    <dgm:pt modelId="{70E0AFCF-3717-4E21-9D32-2553BBB43F80}" type="pres">
      <dgm:prSet presAssocID="{7D0A8B19-DEB8-4FAF-A5E4-8A0F58E49A94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C7CA89-D149-498F-B0DB-68563AEE7A93}" type="pres">
      <dgm:prSet presAssocID="{7D0A8B19-DEB8-4FAF-A5E4-8A0F58E49A94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2BF0D4-26E8-4586-BFE1-981AAF1B1B7D}" type="pres">
      <dgm:prSet presAssocID="{4590661E-B2B6-431E-98DA-A8586848F7A4}" presName="sp" presStyleCnt="0"/>
      <dgm:spPr/>
    </dgm:pt>
    <dgm:pt modelId="{2B1F5548-C0AE-4094-B319-B8993F710B5F}" type="pres">
      <dgm:prSet presAssocID="{03CE4E0F-9CD2-4DAB-8061-3165FC888EDB}" presName="composite" presStyleCnt="0"/>
      <dgm:spPr/>
    </dgm:pt>
    <dgm:pt modelId="{B528F8BB-B537-4498-8C95-FBC662679614}" type="pres">
      <dgm:prSet presAssocID="{03CE4E0F-9CD2-4DAB-8061-3165FC888EDB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14A734-B308-49F8-B827-30C9F4E60B52}" type="pres">
      <dgm:prSet presAssocID="{03CE4E0F-9CD2-4DAB-8061-3165FC888EDB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06A824-1CA7-425F-9724-17EFDA38D5FD}" srcId="{3204A5CC-0F76-4729-8FA0-8B7CD9806A52}" destId="{DCEB1720-185F-4484-8E7A-326CB7074B23}" srcOrd="0" destOrd="0" parTransId="{909D27BF-A6DE-477C-A320-EDBF605D1B1A}" sibTransId="{1A3EA144-87E0-4A3B-9491-AA1401490724}"/>
    <dgm:cxn modelId="{56946F5A-49C9-4B71-85F4-D2254DD80BDB}" type="presOf" srcId="{3204A5CC-0F76-4729-8FA0-8B7CD9806A52}" destId="{9AB4424E-1FDB-49CC-89BF-7C5A3E729BCC}" srcOrd="0" destOrd="0" presId="urn:microsoft.com/office/officeart/2005/8/layout/chevron2"/>
    <dgm:cxn modelId="{E7BD57F3-FAF7-4A95-95E2-F7C8A6D8D881}" srcId="{5E666FBA-8377-42A2-96CC-E2391811378F}" destId="{03CE4E0F-9CD2-4DAB-8061-3165FC888EDB}" srcOrd="3" destOrd="0" parTransId="{4707F602-0777-401B-A058-C45CD0E8C963}" sibTransId="{11531FDB-3DA6-428D-8790-799622FC5FD4}"/>
    <dgm:cxn modelId="{6F63B203-329E-4CEF-A430-BCD6DA391D5B}" srcId="{5E666FBA-8377-42A2-96CC-E2391811378F}" destId="{3204A5CC-0F76-4729-8FA0-8B7CD9806A52}" srcOrd="1" destOrd="0" parTransId="{9769D216-30A6-466E-9A0B-9BAD7728E2C3}" sibTransId="{5C6990BD-60D4-40DD-94C4-A046C4EEF778}"/>
    <dgm:cxn modelId="{AAA21208-2209-44FE-B0E4-B079F2F43EA3}" srcId="{03CE4E0F-9CD2-4DAB-8061-3165FC888EDB}" destId="{3A3D9966-C05C-4A0A-98F3-E5F006FE1625}" srcOrd="0" destOrd="0" parTransId="{DD349E14-2715-477E-BE88-D8022FCE7D6F}" sibTransId="{1DBF7422-8977-4100-BD36-8FC0EB358AF6}"/>
    <dgm:cxn modelId="{63C278D3-5655-4878-AC9E-5F8BE907F0BD}" srcId="{5E666FBA-8377-42A2-96CC-E2391811378F}" destId="{97C33203-0E3F-4617-84A8-0B796BC50B3B}" srcOrd="0" destOrd="0" parTransId="{D027C627-914D-49EC-8CDB-0165FA35FA82}" sibTransId="{05F8321D-8830-42C6-BEE8-EEFCECE08B7F}"/>
    <dgm:cxn modelId="{8A2E3C87-DB38-4BA8-BE69-54E405D88351}" type="presOf" srcId="{5E666FBA-8377-42A2-96CC-E2391811378F}" destId="{AFF415A5-4EFE-44B8-9B84-AD9823F6DC2D}" srcOrd="0" destOrd="0" presId="urn:microsoft.com/office/officeart/2005/8/layout/chevron2"/>
    <dgm:cxn modelId="{E1C09D1D-E12F-4AD4-9A33-7BFCEB3C90F1}" type="presOf" srcId="{A6A83D35-5980-412C-A485-A25E3FC5D9B3}" destId="{FF07A3C3-6668-4390-A965-5F1E39EB58EB}" srcOrd="0" destOrd="0" presId="urn:microsoft.com/office/officeart/2005/8/layout/chevron2"/>
    <dgm:cxn modelId="{6A5F2100-813B-47BD-8A59-933F715F19D8}" srcId="{97C33203-0E3F-4617-84A8-0B796BC50B3B}" destId="{A6A83D35-5980-412C-A485-A25E3FC5D9B3}" srcOrd="0" destOrd="0" parTransId="{DCCB624C-810A-4A28-AEFE-23B3A87F9FFD}" sibTransId="{000F8395-8023-43E6-8914-3D0D643EDA30}"/>
    <dgm:cxn modelId="{E9DBF96C-93E5-48B9-BD99-8DF88824DFD1}" type="presOf" srcId="{3A3D9966-C05C-4A0A-98F3-E5F006FE1625}" destId="{0914A734-B308-49F8-B827-30C9F4E60B52}" srcOrd="0" destOrd="0" presId="urn:microsoft.com/office/officeart/2005/8/layout/chevron2"/>
    <dgm:cxn modelId="{F3B373A1-EED2-40FD-AB4C-D8BAF5DAB931}" type="presOf" srcId="{03CE4E0F-9CD2-4DAB-8061-3165FC888EDB}" destId="{B528F8BB-B537-4498-8C95-FBC662679614}" srcOrd="0" destOrd="0" presId="urn:microsoft.com/office/officeart/2005/8/layout/chevron2"/>
    <dgm:cxn modelId="{93639557-F9E7-49B8-A459-A74F2E3355CF}" srcId="{7D0A8B19-DEB8-4FAF-A5E4-8A0F58E49A94}" destId="{597CE731-D62D-46E0-B576-327BFFF1EA4D}" srcOrd="0" destOrd="0" parTransId="{2E4C6FF3-C4C6-4F93-B796-CF298DB8118A}" sibTransId="{81407539-F305-45E6-91E4-22D951A21916}"/>
    <dgm:cxn modelId="{85F4FE11-D9FD-4961-B69A-5C28F0D74B48}" type="presOf" srcId="{7D0A8B19-DEB8-4FAF-A5E4-8A0F58E49A94}" destId="{70E0AFCF-3717-4E21-9D32-2553BBB43F80}" srcOrd="0" destOrd="0" presId="urn:microsoft.com/office/officeart/2005/8/layout/chevron2"/>
    <dgm:cxn modelId="{AE0A3A27-C79A-4D81-B7A1-B7703F0B4065}" type="presOf" srcId="{597CE731-D62D-46E0-B576-327BFFF1EA4D}" destId="{06C7CA89-D149-498F-B0DB-68563AEE7A93}" srcOrd="0" destOrd="0" presId="urn:microsoft.com/office/officeart/2005/8/layout/chevron2"/>
    <dgm:cxn modelId="{B84C8A6B-E905-48FD-B29C-2AC44CCC189F}" srcId="{5E666FBA-8377-42A2-96CC-E2391811378F}" destId="{7D0A8B19-DEB8-4FAF-A5E4-8A0F58E49A94}" srcOrd="2" destOrd="0" parTransId="{E1AEA012-EECE-4B53-AB82-F0278C6CED8E}" sibTransId="{4590661E-B2B6-431E-98DA-A8586848F7A4}"/>
    <dgm:cxn modelId="{F4A4F98F-5C3C-4681-B101-68F7103628FB}" type="presOf" srcId="{97C33203-0E3F-4617-84A8-0B796BC50B3B}" destId="{F30F2EB1-1163-4A60-93E9-3C5220D75B4A}" srcOrd="0" destOrd="0" presId="urn:microsoft.com/office/officeart/2005/8/layout/chevron2"/>
    <dgm:cxn modelId="{1248AC5C-A1F1-4DEF-A9D1-EF43754CBFE3}" type="presOf" srcId="{DCEB1720-185F-4484-8E7A-326CB7074B23}" destId="{81194C99-6E62-4D88-A254-B9E04441BA20}" srcOrd="0" destOrd="0" presId="urn:microsoft.com/office/officeart/2005/8/layout/chevron2"/>
    <dgm:cxn modelId="{A10CDECA-6DA1-4D73-B312-67C8FFF1A790}" type="presParOf" srcId="{AFF415A5-4EFE-44B8-9B84-AD9823F6DC2D}" destId="{76FB4027-9DC1-4607-96C3-9B752BAC9E24}" srcOrd="0" destOrd="0" presId="urn:microsoft.com/office/officeart/2005/8/layout/chevron2"/>
    <dgm:cxn modelId="{E33DCA06-7E4F-49F4-9362-B1B83BC828BF}" type="presParOf" srcId="{76FB4027-9DC1-4607-96C3-9B752BAC9E24}" destId="{F30F2EB1-1163-4A60-93E9-3C5220D75B4A}" srcOrd="0" destOrd="0" presId="urn:microsoft.com/office/officeart/2005/8/layout/chevron2"/>
    <dgm:cxn modelId="{DF3576B4-0B74-4238-B6B6-4A009A7B7C5A}" type="presParOf" srcId="{76FB4027-9DC1-4607-96C3-9B752BAC9E24}" destId="{FF07A3C3-6668-4390-A965-5F1E39EB58EB}" srcOrd="1" destOrd="0" presId="urn:microsoft.com/office/officeart/2005/8/layout/chevron2"/>
    <dgm:cxn modelId="{1358E33D-7C85-4438-A4D6-2E0947C2E226}" type="presParOf" srcId="{AFF415A5-4EFE-44B8-9B84-AD9823F6DC2D}" destId="{CBB38A55-B8E4-41F3-BC98-4C0D066FAECA}" srcOrd="1" destOrd="0" presId="urn:microsoft.com/office/officeart/2005/8/layout/chevron2"/>
    <dgm:cxn modelId="{4A5DFF41-C1E8-409D-B0EC-41A9537F8CA7}" type="presParOf" srcId="{AFF415A5-4EFE-44B8-9B84-AD9823F6DC2D}" destId="{EC3569E5-0BE8-4BC9-B6AB-0A61C2314463}" srcOrd="2" destOrd="0" presId="urn:microsoft.com/office/officeart/2005/8/layout/chevron2"/>
    <dgm:cxn modelId="{82646776-78B2-4D32-B208-FA55BFEFE7DA}" type="presParOf" srcId="{EC3569E5-0BE8-4BC9-B6AB-0A61C2314463}" destId="{9AB4424E-1FDB-49CC-89BF-7C5A3E729BCC}" srcOrd="0" destOrd="0" presId="urn:microsoft.com/office/officeart/2005/8/layout/chevron2"/>
    <dgm:cxn modelId="{F425F143-0907-4C77-A78A-1C18D52ED083}" type="presParOf" srcId="{EC3569E5-0BE8-4BC9-B6AB-0A61C2314463}" destId="{81194C99-6E62-4D88-A254-B9E04441BA20}" srcOrd="1" destOrd="0" presId="urn:microsoft.com/office/officeart/2005/8/layout/chevron2"/>
    <dgm:cxn modelId="{73B97983-E251-4176-A9D6-9709C39B151B}" type="presParOf" srcId="{AFF415A5-4EFE-44B8-9B84-AD9823F6DC2D}" destId="{5DEBCDA5-2BFD-428B-8D19-C796964B8E8F}" srcOrd="3" destOrd="0" presId="urn:microsoft.com/office/officeart/2005/8/layout/chevron2"/>
    <dgm:cxn modelId="{BA054DF3-8D3B-4991-8CF2-9425731E55C9}" type="presParOf" srcId="{AFF415A5-4EFE-44B8-9B84-AD9823F6DC2D}" destId="{5D36F3BC-657D-4173-A63E-CD25B8621BB4}" srcOrd="4" destOrd="0" presId="urn:microsoft.com/office/officeart/2005/8/layout/chevron2"/>
    <dgm:cxn modelId="{79573395-EEE5-4099-8D4B-C220C0C4C591}" type="presParOf" srcId="{5D36F3BC-657D-4173-A63E-CD25B8621BB4}" destId="{70E0AFCF-3717-4E21-9D32-2553BBB43F80}" srcOrd="0" destOrd="0" presId="urn:microsoft.com/office/officeart/2005/8/layout/chevron2"/>
    <dgm:cxn modelId="{5B904A00-8331-43BF-870B-78393D390825}" type="presParOf" srcId="{5D36F3BC-657D-4173-A63E-CD25B8621BB4}" destId="{06C7CA89-D149-498F-B0DB-68563AEE7A93}" srcOrd="1" destOrd="0" presId="urn:microsoft.com/office/officeart/2005/8/layout/chevron2"/>
    <dgm:cxn modelId="{F1DF79CB-632A-46F8-B769-563F2F359D94}" type="presParOf" srcId="{AFF415A5-4EFE-44B8-9B84-AD9823F6DC2D}" destId="{B72BF0D4-26E8-4586-BFE1-981AAF1B1B7D}" srcOrd="5" destOrd="0" presId="urn:microsoft.com/office/officeart/2005/8/layout/chevron2"/>
    <dgm:cxn modelId="{EDEFD227-6B44-4129-96A2-5A85FAB65772}" type="presParOf" srcId="{AFF415A5-4EFE-44B8-9B84-AD9823F6DC2D}" destId="{2B1F5548-C0AE-4094-B319-B8993F710B5F}" srcOrd="6" destOrd="0" presId="urn:microsoft.com/office/officeart/2005/8/layout/chevron2"/>
    <dgm:cxn modelId="{3193B48A-BAE8-472A-8603-F98428F3C153}" type="presParOf" srcId="{2B1F5548-C0AE-4094-B319-B8993F710B5F}" destId="{B528F8BB-B537-4498-8C95-FBC662679614}" srcOrd="0" destOrd="0" presId="urn:microsoft.com/office/officeart/2005/8/layout/chevron2"/>
    <dgm:cxn modelId="{AF9AB0C3-CDCC-4B49-B6D1-058ABD707C0A}" type="presParOf" srcId="{2B1F5548-C0AE-4094-B319-B8993F710B5F}" destId="{0914A734-B308-49F8-B827-30C9F4E60B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583EE-B37A-4A0A-86BA-E521CD7A49C4}">
      <dsp:nvSpPr>
        <dsp:cNvPr id="0" name=""/>
        <dsp:cNvSpPr/>
      </dsp:nvSpPr>
      <dsp:spPr>
        <a:xfrm>
          <a:off x="0" y="385512"/>
          <a:ext cx="7010400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1) Major Gaming Companies</a:t>
          </a:r>
          <a:endParaRPr lang="en-US" sz="4000" kern="1200" dirty="0"/>
        </a:p>
      </dsp:txBody>
      <dsp:txXfrm>
        <a:off x="45692" y="431204"/>
        <a:ext cx="6919016" cy="844616"/>
      </dsp:txXfrm>
    </dsp:sp>
    <dsp:sp modelId="{0ECD666C-6615-4E58-B480-4ED1073AC285}">
      <dsp:nvSpPr>
        <dsp:cNvPr id="0" name=""/>
        <dsp:cNvSpPr/>
      </dsp:nvSpPr>
      <dsp:spPr>
        <a:xfrm>
          <a:off x="0" y="1436712"/>
          <a:ext cx="7010400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2) Top Grossing Games</a:t>
          </a:r>
          <a:endParaRPr lang="en-US" sz="4000" kern="1200" dirty="0"/>
        </a:p>
      </dsp:txBody>
      <dsp:txXfrm>
        <a:off x="45692" y="1482404"/>
        <a:ext cx="6919016" cy="844616"/>
      </dsp:txXfrm>
    </dsp:sp>
    <dsp:sp modelId="{A9C9AF0B-EEE9-43A5-85BA-39EE82882D6C}">
      <dsp:nvSpPr>
        <dsp:cNvPr id="0" name=""/>
        <dsp:cNvSpPr/>
      </dsp:nvSpPr>
      <dsp:spPr>
        <a:xfrm>
          <a:off x="0" y="2487912"/>
          <a:ext cx="7010400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3) Top Free Games</a:t>
          </a:r>
        </a:p>
      </dsp:txBody>
      <dsp:txXfrm>
        <a:off x="45692" y="2533604"/>
        <a:ext cx="6919016" cy="8446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F2EB1-1163-4A60-93E9-3C5220D75B4A}">
      <dsp:nvSpPr>
        <dsp:cNvPr id="0" name=""/>
        <dsp:cNvSpPr/>
      </dsp:nvSpPr>
      <dsp:spPr>
        <a:xfrm rot="5400000">
          <a:off x="-206499" y="210929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Dec. 26, 2014</a:t>
          </a:r>
          <a:endParaRPr lang="en-US" sz="1400" kern="1200" dirty="0"/>
        </a:p>
      </dsp:txBody>
      <dsp:txXfrm rot="-5400000">
        <a:off x="0" y="486261"/>
        <a:ext cx="963662" cy="412998"/>
      </dsp:txXfrm>
    </dsp:sp>
    <dsp:sp modelId="{FF07A3C3-6668-4390-A965-5F1E39EB58EB}">
      <dsp:nvSpPr>
        <dsp:cNvPr id="0" name=""/>
        <dsp:cNvSpPr/>
      </dsp:nvSpPr>
      <dsp:spPr>
        <a:xfrm rot="5400000">
          <a:off x="4305585" y="-3337492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– LINE x True Coffee at Siam Center</a:t>
          </a:r>
          <a:endParaRPr lang="en-US" sz="2900" kern="1200" dirty="0"/>
        </a:p>
      </dsp:txBody>
      <dsp:txXfrm rot="-5400000">
        <a:off x="963663" y="48112"/>
        <a:ext cx="7534992" cy="807465"/>
      </dsp:txXfrm>
    </dsp:sp>
    <dsp:sp modelId="{9AB4424E-1FDB-49CC-89BF-7C5A3E729BCC}">
      <dsp:nvSpPr>
        <dsp:cNvPr id="0" name=""/>
        <dsp:cNvSpPr/>
      </dsp:nvSpPr>
      <dsp:spPr>
        <a:xfrm rot="5400000">
          <a:off x="-206499" y="1442422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March 16, 2015</a:t>
          </a:r>
          <a:endParaRPr lang="en-US" sz="1400" kern="1200" dirty="0"/>
        </a:p>
      </dsp:txBody>
      <dsp:txXfrm rot="-5400000">
        <a:off x="0" y="1717754"/>
        <a:ext cx="963662" cy="412998"/>
      </dsp:txXfrm>
    </dsp:sp>
    <dsp:sp modelId="{81194C99-6E62-4D88-A254-B9E04441BA20}">
      <dsp:nvSpPr>
        <dsp:cNvPr id="0" name=""/>
        <dsp:cNvSpPr/>
      </dsp:nvSpPr>
      <dsp:spPr>
        <a:xfrm rot="5400000">
          <a:off x="4305585" y="-2105999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– TV Ch. 3 Morning News to promote LINE Game Festival </a:t>
          </a:r>
          <a:endParaRPr lang="en-US" sz="2900" kern="1200" dirty="0"/>
        </a:p>
      </dsp:txBody>
      <dsp:txXfrm rot="-5400000">
        <a:off x="963663" y="1279605"/>
        <a:ext cx="7534992" cy="807465"/>
      </dsp:txXfrm>
    </dsp:sp>
    <dsp:sp modelId="{70E0AFCF-3717-4E21-9D32-2553BBB43F80}">
      <dsp:nvSpPr>
        <dsp:cNvPr id="0" name=""/>
        <dsp:cNvSpPr/>
      </dsp:nvSpPr>
      <dsp:spPr>
        <a:xfrm rot="5400000">
          <a:off x="-206499" y="2673915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April 10, 2015</a:t>
          </a:r>
          <a:endParaRPr lang="en-US" sz="1400" kern="1200" dirty="0"/>
        </a:p>
      </dsp:txBody>
      <dsp:txXfrm rot="-5400000">
        <a:off x="0" y="2949247"/>
        <a:ext cx="963662" cy="412998"/>
      </dsp:txXfrm>
    </dsp:sp>
    <dsp:sp modelId="{06C7CA89-D149-498F-B0DB-68563AEE7A93}">
      <dsp:nvSpPr>
        <dsp:cNvPr id="0" name=""/>
        <dsp:cNvSpPr/>
      </dsp:nvSpPr>
      <dsp:spPr>
        <a:xfrm rot="5400000">
          <a:off x="4305585" y="-874506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– Partnership with AIS</a:t>
          </a:r>
          <a:endParaRPr lang="en-US" sz="2900" kern="1200" dirty="0"/>
        </a:p>
      </dsp:txBody>
      <dsp:txXfrm rot="-5400000">
        <a:off x="963663" y="2511098"/>
        <a:ext cx="7534992" cy="807465"/>
      </dsp:txXfrm>
    </dsp:sp>
    <dsp:sp modelId="{B528F8BB-B537-4498-8C95-FBC662679614}">
      <dsp:nvSpPr>
        <dsp:cNvPr id="0" name=""/>
        <dsp:cNvSpPr/>
      </dsp:nvSpPr>
      <dsp:spPr>
        <a:xfrm rot="5400000">
          <a:off x="-206499" y="3905408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May 6, 2015 </a:t>
          </a:r>
          <a:endParaRPr lang="en-US" sz="1400" kern="1200" dirty="0"/>
        </a:p>
      </dsp:txBody>
      <dsp:txXfrm rot="-5400000">
        <a:off x="0" y="4180740"/>
        <a:ext cx="963662" cy="412998"/>
      </dsp:txXfrm>
    </dsp:sp>
    <dsp:sp modelId="{0914A734-B308-49F8-B827-30C9F4E60B52}">
      <dsp:nvSpPr>
        <dsp:cNvPr id="0" name=""/>
        <dsp:cNvSpPr/>
      </dsp:nvSpPr>
      <dsp:spPr>
        <a:xfrm rot="5400000">
          <a:off x="4305585" y="356986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– Thailand Mobile EXPO</a:t>
          </a:r>
          <a:endParaRPr lang="en-US" sz="2900" kern="1200" dirty="0"/>
        </a:p>
      </dsp:txBody>
      <dsp:txXfrm rot="-5400000">
        <a:off x="963663" y="3742590"/>
        <a:ext cx="7534992" cy="80746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25DBE-C7A3-4112-8D16-44508945C901}">
      <dsp:nvSpPr>
        <dsp:cNvPr id="0" name=""/>
        <dsp:cNvSpPr/>
      </dsp:nvSpPr>
      <dsp:spPr>
        <a:xfrm>
          <a:off x="855" y="167444"/>
          <a:ext cx="3337470" cy="2002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baseline="0" dirty="0" smtClean="0">
              <a:effectLst/>
              <a:sym typeface="Wingdings" panose="05000000000000000000" pitchFamily="2" charset="2"/>
            </a:rPr>
            <a:t>Single, organic online community on Facebook</a:t>
          </a:r>
          <a:br>
            <a:rPr lang="en-US" sz="3100" kern="1200" baseline="0" dirty="0" smtClean="0">
              <a:effectLst/>
              <a:sym typeface="Wingdings" panose="05000000000000000000" pitchFamily="2" charset="2"/>
            </a:rPr>
          </a:br>
          <a:endParaRPr lang="en-US" sz="3100" kern="1200" baseline="0" dirty="0" smtClean="0">
            <a:effectLst/>
            <a:sym typeface="Wingdings" panose="05000000000000000000" pitchFamily="2" charset="2"/>
          </a:endParaRPr>
        </a:p>
      </dsp:txBody>
      <dsp:txXfrm>
        <a:off x="855" y="167444"/>
        <a:ext cx="3337470" cy="2002482"/>
      </dsp:txXfrm>
    </dsp:sp>
    <dsp:sp modelId="{076877F1-3876-4244-AC01-9D056A84ED5E}">
      <dsp:nvSpPr>
        <dsp:cNvPr id="0" name=""/>
        <dsp:cNvSpPr/>
      </dsp:nvSpPr>
      <dsp:spPr>
        <a:xfrm>
          <a:off x="3672929" y="167444"/>
          <a:ext cx="3337470" cy="2002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baseline="0" dirty="0" smtClean="0">
              <a:effectLst/>
              <a:sym typeface="Wingdings" panose="05000000000000000000" pitchFamily="2" charset="2"/>
            </a:rPr>
            <a:t>Appearance in all major events</a:t>
          </a:r>
        </a:p>
      </dsp:txBody>
      <dsp:txXfrm>
        <a:off x="3672929" y="167444"/>
        <a:ext cx="3337470" cy="2002482"/>
      </dsp:txXfrm>
    </dsp:sp>
    <dsp:sp modelId="{D0FF9E7C-2C8D-4725-8451-D036C9C190E4}">
      <dsp:nvSpPr>
        <dsp:cNvPr id="0" name=""/>
        <dsp:cNvSpPr/>
      </dsp:nvSpPr>
      <dsp:spPr>
        <a:xfrm>
          <a:off x="855" y="2503673"/>
          <a:ext cx="3337470" cy="2002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baseline="0" dirty="0" smtClean="0">
              <a:effectLst/>
              <a:sym typeface="Wingdings" panose="05000000000000000000" pitchFamily="2" charset="2"/>
            </a:rPr>
            <a:t>Significantly use LINE products to promote the game</a:t>
          </a:r>
        </a:p>
      </dsp:txBody>
      <dsp:txXfrm>
        <a:off x="855" y="2503673"/>
        <a:ext cx="3337470" cy="2002482"/>
      </dsp:txXfrm>
    </dsp:sp>
    <dsp:sp modelId="{EB4D62B1-99B1-46D8-917E-65E1777FB721}">
      <dsp:nvSpPr>
        <dsp:cNvPr id="0" name=""/>
        <dsp:cNvSpPr/>
      </dsp:nvSpPr>
      <dsp:spPr>
        <a:xfrm>
          <a:off x="3672073" y="2503673"/>
          <a:ext cx="3337470" cy="2002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baseline="0" dirty="0" smtClean="0">
              <a:effectLst/>
              <a:sym typeface="Wingdings" panose="05000000000000000000" pitchFamily="2" charset="2"/>
            </a:rPr>
            <a:t>Hosting their own offline events</a:t>
          </a:r>
        </a:p>
      </dsp:txBody>
      <dsp:txXfrm>
        <a:off x="3672073" y="2503673"/>
        <a:ext cx="3337470" cy="200248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056799-F3A8-4F89-B8D5-21BA5ACBF5FD}">
      <dsp:nvSpPr>
        <dsp:cNvPr id="0" name=""/>
        <dsp:cNvSpPr/>
      </dsp:nvSpPr>
      <dsp:spPr>
        <a:xfrm>
          <a:off x="0" y="3125"/>
          <a:ext cx="6096000" cy="1490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A. LINE</a:t>
          </a:r>
          <a:endParaRPr lang="en-US" sz="4800" kern="1200" dirty="0"/>
        </a:p>
      </dsp:txBody>
      <dsp:txXfrm>
        <a:off x="0" y="3125"/>
        <a:ext cx="6096000" cy="1490285"/>
      </dsp:txXfrm>
    </dsp:sp>
    <dsp:sp modelId="{6B4D17EE-1E6B-447F-A484-633BC3E61F44}">
      <dsp:nvSpPr>
        <dsp:cNvPr id="0" name=""/>
        <dsp:cNvSpPr/>
      </dsp:nvSpPr>
      <dsp:spPr>
        <a:xfrm>
          <a:off x="0" y="1617057"/>
          <a:ext cx="6096000" cy="1490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B. </a:t>
          </a:r>
          <a:r>
            <a:rPr lang="en-US" sz="4800" kern="1200" dirty="0" err="1" smtClean="0"/>
            <a:t>AsiaSoft</a:t>
          </a:r>
          <a:endParaRPr lang="en-US" sz="4800" kern="1200" dirty="0"/>
        </a:p>
      </dsp:txBody>
      <dsp:txXfrm>
        <a:off x="0" y="1617057"/>
        <a:ext cx="6096000" cy="1490285"/>
      </dsp:txXfrm>
    </dsp:sp>
    <dsp:sp modelId="{0424473D-54FA-4DDF-8216-C27C85D9506F}">
      <dsp:nvSpPr>
        <dsp:cNvPr id="0" name=""/>
        <dsp:cNvSpPr/>
      </dsp:nvSpPr>
      <dsp:spPr>
        <a:xfrm>
          <a:off x="0" y="3230989"/>
          <a:ext cx="6096000" cy="1490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C. </a:t>
          </a:r>
          <a:r>
            <a:rPr lang="en-US" sz="4800" kern="1200" dirty="0" err="1" smtClean="0"/>
            <a:t>SiamGame</a:t>
          </a:r>
          <a:endParaRPr lang="en-US" sz="4800" kern="1200" dirty="0"/>
        </a:p>
      </dsp:txBody>
      <dsp:txXfrm>
        <a:off x="0" y="3230989"/>
        <a:ext cx="6096000" cy="1490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9AA3A-DB3B-4610-B544-253267A6252B}">
      <dsp:nvSpPr>
        <dsp:cNvPr id="0" name=""/>
        <dsp:cNvSpPr/>
      </dsp:nvSpPr>
      <dsp:spPr>
        <a:xfrm>
          <a:off x="-5743819" y="-879159"/>
          <a:ext cx="6838320" cy="6838320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AF1FC8-B9A4-48A0-BC92-9A06E3B76640}">
      <dsp:nvSpPr>
        <dsp:cNvPr id="0" name=""/>
        <dsp:cNvSpPr/>
      </dsp:nvSpPr>
      <dsp:spPr>
        <a:xfrm>
          <a:off x="478422" y="317398"/>
          <a:ext cx="5546344" cy="635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1. </a:t>
          </a:r>
          <a:r>
            <a:rPr lang="en-US" altLang="en-US" sz="2100" b="1" kern="1200" dirty="0" smtClean="0"/>
            <a:t>LINE Let’s Get Rich </a:t>
          </a:r>
          <a:r>
            <a:rPr lang="th-TH" sz="2100" b="1" kern="1200" dirty="0" smtClean="0"/>
            <a:t>เกมเศรษฐี</a:t>
          </a:r>
          <a:endParaRPr lang="en-US" sz="2100" kern="1200" dirty="0"/>
        </a:p>
      </dsp:txBody>
      <dsp:txXfrm>
        <a:off x="478422" y="317398"/>
        <a:ext cx="5546344" cy="635203"/>
      </dsp:txXfrm>
    </dsp:sp>
    <dsp:sp modelId="{D62F9C6D-5987-43EC-8532-D7FAC497A129}">
      <dsp:nvSpPr>
        <dsp:cNvPr id="0" name=""/>
        <dsp:cNvSpPr/>
      </dsp:nvSpPr>
      <dsp:spPr>
        <a:xfrm>
          <a:off x="81420" y="237997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CE895D-3C1B-40E7-8808-785274306068}">
      <dsp:nvSpPr>
        <dsp:cNvPr id="0" name=""/>
        <dsp:cNvSpPr/>
      </dsp:nvSpPr>
      <dsp:spPr>
        <a:xfrm>
          <a:off x="933590" y="1269898"/>
          <a:ext cx="5091176" cy="635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2. </a:t>
          </a:r>
          <a:r>
            <a:rPr lang="en-US" sz="2100" b="1" kern="1200" dirty="0" smtClean="0"/>
            <a:t>LINE Bubble 2</a:t>
          </a:r>
          <a:endParaRPr lang="en-US" sz="2100" kern="1200" dirty="0"/>
        </a:p>
      </dsp:txBody>
      <dsp:txXfrm>
        <a:off x="933590" y="1269898"/>
        <a:ext cx="5091176" cy="635203"/>
      </dsp:txXfrm>
    </dsp:sp>
    <dsp:sp modelId="{50E3B4B2-D9A8-4DA6-BDD2-660DFB5172EE}">
      <dsp:nvSpPr>
        <dsp:cNvPr id="0" name=""/>
        <dsp:cNvSpPr/>
      </dsp:nvSpPr>
      <dsp:spPr>
        <a:xfrm>
          <a:off x="536588" y="1190498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72EBD-33FD-4E61-A0A7-40A110A4339D}">
      <dsp:nvSpPr>
        <dsp:cNvPr id="0" name=""/>
        <dsp:cNvSpPr/>
      </dsp:nvSpPr>
      <dsp:spPr>
        <a:xfrm>
          <a:off x="1073290" y="2222398"/>
          <a:ext cx="4951476" cy="635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3. </a:t>
          </a:r>
          <a:r>
            <a:rPr lang="en-US" sz="2100" b="1" kern="1200" dirty="0" smtClean="0"/>
            <a:t>LINE Football League Manager </a:t>
          </a:r>
          <a:endParaRPr lang="en-US" sz="2100" kern="1200" dirty="0"/>
        </a:p>
      </dsp:txBody>
      <dsp:txXfrm>
        <a:off x="1073290" y="2222398"/>
        <a:ext cx="4951476" cy="635203"/>
      </dsp:txXfrm>
    </dsp:sp>
    <dsp:sp modelId="{19831660-1E77-48C8-A561-03C927A717C4}">
      <dsp:nvSpPr>
        <dsp:cNvPr id="0" name=""/>
        <dsp:cNvSpPr/>
      </dsp:nvSpPr>
      <dsp:spPr>
        <a:xfrm>
          <a:off x="676288" y="2142998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A00B9-2C3F-48D3-A9ED-630897FF34B1}">
      <dsp:nvSpPr>
        <dsp:cNvPr id="0" name=""/>
        <dsp:cNvSpPr/>
      </dsp:nvSpPr>
      <dsp:spPr>
        <a:xfrm>
          <a:off x="933590" y="3174898"/>
          <a:ext cx="5091176" cy="635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4. </a:t>
          </a:r>
          <a:r>
            <a:rPr lang="en-US" sz="2100" b="1" kern="1200" dirty="0" smtClean="0"/>
            <a:t>LINE Rangers</a:t>
          </a:r>
          <a:endParaRPr lang="en-US" sz="2100" kern="1200" dirty="0"/>
        </a:p>
      </dsp:txBody>
      <dsp:txXfrm>
        <a:off x="933590" y="3174898"/>
        <a:ext cx="5091176" cy="635203"/>
      </dsp:txXfrm>
    </dsp:sp>
    <dsp:sp modelId="{792A4691-D085-4F9F-8689-4E804E872D42}">
      <dsp:nvSpPr>
        <dsp:cNvPr id="0" name=""/>
        <dsp:cNvSpPr/>
      </dsp:nvSpPr>
      <dsp:spPr>
        <a:xfrm>
          <a:off x="536588" y="3095498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EDF10-F4A3-4984-A4F6-F90CCDE19DFB}">
      <dsp:nvSpPr>
        <dsp:cNvPr id="0" name=""/>
        <dsp:cNvSpPr/>
      </dsp:nvSpPr>
      <dsp:spPr>
        <a:xfrm>
          <a:off x="478422" y="4127398"/>
          <a:ext cx="5546344" cy="635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53340" rIns="53340" bIns="5334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5. </a:t>
          </a:r>
          <a:r>
            <a:rPr lang="en-US" sz="2100" b="1" kern="1200" dirty="0" smtClean="0"/>
            <a:t>LINE Cookie Run</a:t>
          </a:r>
          <a:endParaRPr lang="en-US" sz="2100" kern="1200" dirty="0"/>
        </a:p>
      </dsp:txBody>
      <dsp:txXfrm>
        <a:off x="478422" y="4127398"/>
        <a:ext cx="5546344" cy="635203"/>
      </dsp:txXfrm>
    </dsp:sp>
    <dsp:sp modelId="{82ED1D78-AC6F-4078-8CD4-64214D8B4558}">
      <dsp:nvSpPr>
        <dsp:cNvPr id="0" name=""/>
        <dsp:cNvSpPr/>
      </dsp:nvSpPr>
      <dsp:spPr>
        <a:xfrm>
          <a:off x="81420" y="4047998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559E7-8C97-4E6D-BFE6-FE9BFA492F81}">
      <dsp:nvSpPr>
        <dsp:cNvPr id="0" name=""/>
        <dsp:cNvSpPr/>
      </dsp:nvSpPr>
      <dsp:spPr>
        <a:xfrm rot="5400000">
          <a:off x="-142945" y="144138"/>
          <a:ext cx="952971" cy="6670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July 3, 2014</a:t>
          </a:r>
          <a:endParaRPr lang="en-US" sz="1000" kern="1200" dirty="0"/>
        </a:p>
      </dsp:txBody>
      <dsp:txXfrm rot="-5400000">
        <a:off x="2" y="334732"/>
        <a:ext cx="667079" cy="285892"/>
      </dsp:txXfrm>
    </dsp:sp>
    <dsp:sp modelId="{97A05923-A2DC-44D6-AA59-80112DE2F56F}">
      <dsp:nvSpPr>
        <dsp:cNvPr id="0" name=""/>
        <dsp:cNvSpPr/>
      </dsp:nvSpPr>
      <dsp:spPr>
        <a:xfrm rot="5400000">
          <a:off x="4294992" y="-3626719"/>
          <a:ext cx="619431" cy="7875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Download from Apple Store</a:t>
          </a:r>
          <a:endParaRPr lang="en-US" sz="2000" kern="1200" dirty="0"/>
        </a:p>
      </dsp:txBody>
      <dsp:txXfrm rot="-5400000">
        <a:off x="667079" y="31432"/>
        <a:ext cx="7845019" cy="558955"/>
      </dsp:txXfrm>
    </dsp:sp>
    <dsp:sp modelId="{309AC279-D6B0-4D0A-98B6-5962EB1F24CE}">
      <dsp:nvSpPr>
        <dsp:cNvPr id="0" name=""/>
        <dsp:cNvSpPr/>
      </dsp:nvSpPr>
      <dsp:spPr>
        <a:xfrm rot="5400000">
          <a:off x="-142945" y="999547"/>
          <a:ext cx="952971" cy="6670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July 22, 2014</a:t>
          </a:r>
          <a:endParaRPr lang="en-US" sz="1000" kern="1200" dirty="0"/>
        </a:p>
      </dsp:txBody>
      <dsp:txXfrm rot="-5400000">
        <a:off x="2" y="1190141"/>
        <a:ext cx="667079" cy="285892"/>
      </dsp:txXfrm>
    </dsp:sp>
    <dsp:sp modelId="{D5F9BB6F-75EC-4079-9732-B474B181C2C1}">
      <dsp:nvSpPr>
        <dsp:cNvPr id="0" name=""/>
        <dsp:cNvSpPr/>
      </dsp:nvSpPr>
      <dsp:spPr>
        <a:xfrm rot="5400000">
          <a:off x="4294992" y="-2771311"/>
          <a:ext cx="619431" cy="7875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Online - Free “Opal” sticker released in LINE</a:t>
          </a:r>
          <a:endParaRPr lang="en-US" sz="2000" kern="1200" dirty="0"/>
        </a:p>
      </dsp:txBody>
      <dsp:txXfrm rot="-5400000">
        <a:off x="667079" y="886840"/>
        <a:ext cx="7845019" cy="558955"/>
      </dsp:txXfrm>
    </dsp:sp>
    <dsp:sp modelId="{A8492EDD-E706-4023-BC98-2C39B8DEB7CC}">
      <dsp:nvSpPr>
        <dsp:cNvPr id="0" name=""/>
        <dsp:cNvSpPr/>
      </dsp:nvSpPr>
      <dsp:spPr>
        <a:xfrm rot="5400000">
          <a:off x="-142945" y="1854955"/>
          <a:ext cx="952971" cy="6670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July 27, 2014</a:t>
          </a:r>
          <a:endParaRPr lang="en-US" sz="1000" kern="1200" dirty="0"/>
        </a:p>
      </dsp:txBody>
      <dsp:txXfrm rot="-5400000">
        <a:off x="2" y="2045549"/>
        <a:ext cx="667079" cy="285892"/>
      </dsp:txXfrm>
    </dsp:sp>
    <dsp:sp modelId="{E41B82F7-97AA-4410-B7FB-A5E17187254A}">
      <dsp:nvSpPr>
        <dsp:cNvPr id="0" name=""/>
        <dsp:cNvSpPr/>
      </dsp:nvSpPr>
      <dsp:spPr>
        <a:xfrm rot="5400000">
          <a:off x="4294992" y="-1915902"/>
          <a:ext cx="619431" cy="7875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Offline - Event hosted with KBANK and True at Central World – Opal and Sunny (ambassadors)</a:t>
          </a:r>
          <a:endParaRPr lang="en-US" sz="2000" kern="1200" dirty="0"/>
        </a:p>
      </dsp:txBody>
      <dsp:txXfrm rot="-5400000">
        <a:off x="667079" y="1742249"/>
        <a:ext cx="7845019" cy="558955"/>
      </dsp:txXfrm>
    </dsp:sp>
    <dsp:sp modelId="{4132A5DB-FCFA-4397-B3BC-B985D6752ACB}">
      <dsp:nvSpPr>
        <dsp:cNvPr id="0" name=""/>
        <dsp:cNvSpPr/>
      </dsp:nvSpPr>
      <dsp:spPr>
        <a:xfrm rot="5400000">
          <a:off x="-142945" y="2710364"/>
          <a:ext cx="952971" cy="6670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Sept. 2014</a:t>
          </a:r>
          <a:endParaRPr lang="en-US" sz="1000" kern="1200" dirty="0"/>
        </a:p>
      </dsp:txBody>
      <dsp:txXfrm rot="-5400000">
        <a:off x="2" y="2900958"/>
        <a:ext cx="667079" cy="285892"/>
      </dsp:txXfrm>
    </dsp:sp>
    <dsp:sp modelId="{4C6616FC-44EC-4B4D-80C8-6E4C9D988CF3}">
      <dsp:nvSpPr>
        <dsp:cNvPr id="0" name=""/>
        <dsp:cNvSpPr/>
      </dsp:nvSpPr>
      <dsp:spPr>
        <a:xfrm rot="5400000">
          <a:off x="4294992" y="-1060494"/>
          <a:ext cx="619431" cy="7875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Offline - Tesco Lotus Partnership (free LINE items)</a:t>
          </a:r>
          <a:endParaRPr lang="en-US" sz="2000" kern="1200" dirty="0"/>
        </a:p>
      </dsp:txBody>
      <dsp:txXfrm rot="-5400000">
        <a:off x="667079" y="2597657"/>
        <a:ext cx="7845019" cy="558955"/>
      </dsp:txXfrm>
    </dsp:sp>
    <dsp:sp modelId="{5ECE63E2-D95C-4C98-95AC-334AC11A293F}">
      <dsp:nvSpPr>
        <dsp:cNvPr id="0" name=""/>
        <dsp:cNvSpPr/>
      </dsp:nvSpPr>
      <dsp:spPr>
        <a:xfrm rot="5400000">
          <a:off x="-142945" y="3565772"/>
          <a:ext cx="952971" cy="6670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Oct. 2014</a:t>
          </a:r>
          <a:endParaRPr lang="en-US" sz="1000" kern="1200" dirty="0"/>
        </a:p>
      </dsp:txBody>
      <dsp:txXfrm rot="-5400000">
        <a:off x="2" y="3756366"/>
        <a:ext cx="667079" cy="285892"/>
      </dsp:txXfrm>
    </dsp:sp>
    <dsp:sp modelId="{72D8F80B-F752-4D4C-888A-9FF1E41CD1DA}">
      <dsp:nvSpPr>
        <dsp:cNvPr id="0" name=""/>
        <dsp:cNvSpPr/>
      </dsp:nvSpPr>
      <dsp:spPr>
        <a:xfrm rot="5400000">
          <a:off x="4294992" y="-205085"/>
          <a:ext cx="619431" cy="7875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Offline - Event at Thailand Game Show Big Festival at Paragon</a:t>
          </a:r>
          <a:endParaRPr lang="en-US" sz="2000" kern="1200" dirty="0"/>
        </a:p>
      </dsp:txBody>
      <dsp:txXfrm rot="-5400000">
        <a:off x="667079" y="3453066"/>
        <a:ext cx="7845019" cy="558955"/>
      </dsp:txXfrm>
    </dsp:sp>
    <dsp:sp modelId="{91044AE4-E9A9-4CD7-99A6-F84EF9C60B5F}">
      <dsp:nvSpPr>
        <dsp:cNvPr id="0" name=""/>
        <dsp:cNvSpPr/>
      </dsp:nvSpPr>
      <dsp:spPr>
        <a:xfrm rot="5400000">
          <a:off x="-142945" y="4421181"/>
          <a:ext cx="952971" cy="66707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Oct. 2014</a:t>
          </a:r>
          <a:endParaRPr lang="en-US" sz="1000" kern="1200" dirty="0"/>
        </a:p>
      </dsp:txBody>
      <dsp:txXfrm rot="-5400000">
        <a:off x="2" y="4611775"/>
        <a:ext cx="667079" cy="285892"/>
      </dsp:txXfrm>
    </dsp:sp>
    <dsp:sp modelId="{05B3D7D1-20C6-4090-BA0E-09F67F8A684C}">
      <dsp:nvSpPr>
        <dsp:cNvPr id="0" name=""/>
        <dsp:cNvSpPr/>
      </dsp:nvSpPr>
      <dsp:spPr>
        <a:xfrm rot="5400000">
          <a:off x="4294992" y="650322"/>
          <a:ext cx="619431" cy="7875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Online - True Refill Promotion – Free in-game rewards</a:t>
          </a:r>
          <a:endParaRPr lang="en-US" sz="2000" kern="1200" dirty="0"/>
        </a:p>
      </dsp:txBody>
      <dsp:txXfrm rot="-5400000">
        <a:off x="667079" y="4308473"/>
        <a:ext cx="7845019" cy="5589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F2EB1-1163-4A60-93E9-3C5220D75B4A}">
      <dsp:nvSpPr>
        <dsp:cNvPr id="0" name=""/>
        <dsp:cNvSpPr/>
      </dsp:nvSpPr>
      <dsp:spPr>
        <a:xfrm rot="5400000">
          <a:off x="-206499" y="210929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Feb. 2015</a:t>
          </a:r>
          <a:endParaRPr lang="en-US" sz="1400" kern="1200" dirty="0"/>
        </a:p>
      </dsp:txBody>
      <dsp:txXfrm rot="-5400000">
        <a:off x="0" y="486261"/>
        <a:ext cx="963662" cy="412998"/>
      </dsp:txXfrm>
    </dsp:sp>
    <dsp:sp modelId="{FF07A3C3-6668-4390-A965-5F1E39EB58EB}">
      <dsp:nvSpPr>
        <dsp:cNvPr id="0" name=""/>
        <dsp:cNvSpPr/>
      </dsp:nvSpPr>
      <dsp:spPr>
        <a:xfrm rot="5400000">
          <a:off x="4305585" y="-3337492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- Tournament at Thailand Mobile Expo 2015</a:t>
          </a:r>
          <a:endParaRPr lang="en-US" sz="2900" kern="1200" dirty="0"/>
        </a:p>
      </dsp:txBody>
      <dsp:txXfrm rot="-5400000">
        <a:off x="963663" y="48112"/>
        <a:ext cx="7534992" cy="807465"/>
      </dsp:txXfrm>
    </dsp:sp>
    <dsp:sp modelId="{9AB4424E-1FDB-49CC-89BF-7C5A3E729BCC}">
      <dsp:nvSpPr>
        <dsp:cNvPr id="0" name=""/>
        <dsp:cNvSpPr/>
      </dsp:nvSpPr>
      <dsp:spPr>
        <a:xfrm rot="5400000">
          <a:off x="-206499" y="1442422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April 2015</a:t>
          </a:r>
          <a:endParaRPr lang="en-US" sz="1400" kern="1200" dirty="0"/>
        </a:p>
      </dsp:txBody>
      <dsp:txXfrm rot="-5400000">
        <a:off x="0" y="1717754"/>
        <a:ext cx="963662" cy="412998"/>
      </dsp:txXfrm>
    </dsp:sp>
    <dsp:sp modelId="{81194C99-6E62-4D88-A254-B9E04441BA20}">
      <dsp:nvSpPr>
        <dsp:cNvPr id="0" name=""/>
        <dsp:cNvSpPr/>
      </dsp:nvSpPr>
      <dsp:spPr>
        <a:xfrm rot="5400000">
          <a:off x="4305585" y="-2105999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- Get Rich Thailand Champion League 2015 </a:t>
          </a:r>
          <a:endParaRPr lang="en-US" sz="2900" kern="1200" dirty="0"/>
        </a:p>
      </dsp:txBody>
      <dsp:txXfrm rot="-5400000">
        <a:off x="963663" y="1279605"/>
        <a:ext cx="7534992" cy="807465"/>
      </dsp:txXfrm>
    </dsp:sp>
    <dsp:sp modelId="{91044AE4-E9A9-4CD7-99A6-F84EF9C60B5F}">
      <dsp:nvSpPr>
        <dsp:cNvPr id="0" name=""/>
        <dsp:cNvSpPr/>
      </dsp:nvSpPr>
      <dsp:spPr>
        <a:xfrm rot="5400000">
          <a:off x="-206499" y="2673915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June 6, 2015</a:t>
          </a:r>
          <a:endParaRPr lang="en-US" sz="1400" kern="1200" dirty="0"/>
        </a:p>
      </dsp:txBody>
      <dsp:txXfrm rot="-5400000">
        <a:off x="0" y="2949247"/>
        <a:ext cx="963662" cy="412998"/>
      </dsp:txXfrm>
    </dsp:sp>
    <dsp:sp modelId="{05B3D7D1-20C6-4090-BA0E-09F67F8A684C}">
      <dsp:nvSpPr>
        <dsp:cNvPr id="0" name=""/>
        <dsp:cNvSpPr/>
      </dsp:nvSpPr>
      <dsp:spPr>
        <a:xfrm rot="5400000">
          <a:off x="4305585" y="-874506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- Event at Siam Center</a:t>
          </a:r>
          <a:endParaRPr lang="en-US" sz="2900" kern="1200" dirty="0"/>
        </a:p>
      </dsp:txBody>
      <dsp:txXfrm rot="-5400000">
        <a:off x="963663" y="2511098"/>
        <a:ext cx="7534992" cy="807465"/>
      </dsp:txXfrm>
    </dsp:sp>
    <dsp:sp modelId="{2365F46D-8773-4FF5-85D5-592B9019D346}">
      <dsp:nvSpPr>
        <dsp:cNvPr id="0" name=""/>
        <dsp:cNvSpPr/>
      </dsp:nvSpPr>
      <dsp:spPr>
        <a:xfrm rot="5400000">
          <a:off x="-206499" y="3905408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July 9, 2015</a:t>
          </a:r>
          <a:endParaRPr lang="en-US" sz="1400" kern="1200" dirty="0"/>
        </a:p>
      </dsp:txBody>
      <dsp:txXfrm rot="-5400000">
        <a:off x="0" y="4180740"/>
        <a:ext cx="963662" cy="412998"/>
      </dsp:txXfrm>
    </dsp:sp>
    <dsp:sp modelId="{0F12D4EE-7828-4661-926A-B855D5835CD1}">
      <dsp:nvSpPr>
        <dsp:cNvPr id="0" name=""/>
        <dsp:cNvSpPr/>
      </dsp:nvSpPr>
      <dsp:spPr>
        <a:xfrm rot="5400000">
          <a:off x="4305585" y="356986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- Partnership with Robinson – gift cards (previous)</a:t>
          </a:r>
          <a:endParaRPr lang="en-US" sz="2900" kern="1200" dirty="0"/>
        </a:p>
      </dsp:txBody>
      <dsp:txXfrm rot="-5400000">
        <a:off x="963663" y="3742590"/>
        <a:ext cx="7534992" cy="8074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0C06F-6ECD-489F-857B-697D8E7B6C8A}">
      <dsp:nvSpPr>
        <dsp:cNvPr id="0" name=""/>
        <dsp:cNvSpPr/>
      </dsp:nvSpPr>
      <dsp:spPr>
        <a:xfrm>
          <a:off x="809" y="247243"/>
          <a:ext cx="3156086" cy="1893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 smtClean="0">
              <a:effectLst/>
              <a:sym typeface="Wingdings" panose="05000000000000000000" pitchFamily="2" charset="2"/>
            </a:rPr>
            <a:t>Upgraded brand ambassadors (Boy </a:t>
          </a:r>
          <a:r>
            <a:rPr lang="en-US" sz="2800" kern="1200" baseline="0" dirty="0" err="1" smtClean="0">
              <a:effectLst/>
              <a:sym typeface="Wingdings" panose="05000000000000000000" pitchFamily="2" charset="2"/>
            </a:rPr>
            <a:t>Prakorn</a:t>
          </a:r>
          <a:r>
            <a:rPr lang="en-US" sz="2800" kern="1200" baseline="0" dirty="0" smtClean="0">
              <a:effectLst/>
              <a:sym typeface="Wingdings" panose="05000000000000000000" pitchFamily="2" charset="2"/>
            </a:rPr>
            <a:t> and Markie over Sunny and Opal) </a:t>
          </a:r>
          <a:endParaRPr lang="en-US" sz="2800" kern="1200" dirty="0"/>
        </a:p>
      </dsp:txBody>
      <dsp:txXfrm>
        <a:off x="809" y="247243"/>
        <a:ext cx="3156086" cy="1893651"/>
      </dsp:txXfrm>
    </dsp:sp>
    <dsp:sp modelId="{08E25DBE-C7A3-4112-8D16-44508945C901}">
      <dsp:nvSpPr>
        <dsp:cNvPr id="0" name=""/>
        <dsp:cNvSpPr/>
      </dsp:nvSpPr>
      <dsp:spPr>
        <a:xfrm>
          <a:off x="3472504" y="247243"/>
          <a:ext cx="3156086" cy="1893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 smtClean="0">
              <a:effectLst/>
              <a:sym typeface="Wingdings" panose="05000000000000000000" pitchFamily="2" charset="2"/>
            </a:rPr>
            <a:t>Strong online community on Facebook and </a:t>
          </a:r>
          <a:r>
            <a:rPr lang="en-US" sz="2800" kern="1200" baseline="0" dirty="0" err="1" smtClean="0">
              <a:effectLst/>
              <a:sym typeface="Wingdings" panose="05000000000000000000" pitchFamily="2" charset="2"/>
            </a:rPr>
            <a:t>pantip</a:t>
          </a:r>
          <a:endParaRPr lang="en-US" sz="2800" kern="1200" baseline="0" dirty="0" smtClean="0">
            <a:effectLst/>
            <a:sym typeface="Wingdings" panose="05000000000000000000" pitchFamily="2" charset="2"/>
          </a:endParaRPr>
        </a:p>
      </dsp:txBody>
      <dsp:txXfrm>
        <a:off x="3472504" y="247243"/>
        <a:ext cx="3156086" cy="1893651"/>
      </dsp:txXfrm>
    </dsp:sp>
    <dsp:sp modelId="{076877F1-3876-4244-AC01-9D056A84ED5E}">
      <dsp:nvSpPr>
        <dsp:cNvPr id="0" name=""/>
        <dsp:cNvSpPr/>
      </dsp:nvSpPr>
      <dsp:spPr>
        <a:xfrm>
          <a:off x="1736656" y="2456504"/>
          <a:ext cx="3156086" cy="1893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baseline="0" dirty="0" smtClean="0">
              <a:effectLst/>
              <a:sym typeface="Wingdings" panose="05000000000000000000" pitchFamily="2" charset="2"/>
            </a:rPr>
            <a:t>Appearance in almost all major events (to retain existing users) </a:t>
          </a:r>
        </a:p>
      </dsp:txBody>
      <dsp:txXfrm>
        <a:off x="1736656" y="2456504"/>
        <a:ext cx="3156086" cy="18936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559E7-8C97-4E6D-BFE6-FE9BFA492F81}">
      <dsp:nvSpPr>
        <dsp:cNvPr id="0" name=""/>
        <dsp:cNvSpPr/>
      </dsp:nvSpPr>
      <dsp:spPr>
        <a:xfrm rot="5400000">
          <a:off x="-166315" y="168228"/>
          <a:ext cx="1108769" cy="7761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Feb 27, 2014</a:t>
          </a:r>
          <a:endParaRPr lang="en-US" sz="1200" kern="1200" dirty="0"/>
        </a:p>
      </dsp:txBody>
      <dsp:txXfrm rot="-5400000">
        <a:off x="1" y="389981"/>
        <a:ext cx="776138" cy="332631"/>
      </dsp:txXfrm>
    </dsp:sp>
    <dsp:sp modelId="{97A05923-A2DC-44D6-AA59-80112DE2F56F}">
      <dsp:nvSpPr>
        <dsp:cNvPr id="0" name=""/>
        <dsp:cNvSpPr/>
      </dsp:nvSpPr>
      <dsp:spPr>
        <a:xfrm rot="5400000">
          <a:off x="4298887" y="-3520836"/>
          <a:ext cx="720700" cy="77661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Download from Apple Store</a:t>
          </a:r>
          <a:endParaRPr lang="en-US" sz="2400" kern="1200" dirty="0"/>
        </a:p>
      </dsp:txBody>
      <dsp:txXfrm rot="-5400000">
        <a:off x="776138" y="37095"/>
        <a:ext cx="7731016" cy="650336"/>
      </dsp:txXfrm>
    </dsp:sp>
    <dsp:sp modelId="{309AC279-D6B0-4D0A-98B6-5962EB1F24CE}">
      <dsp:nvSpPr>
        <dsp:cNvPr id="0" name=""/>
        <dsp:cNvSpPr/>
      </dsp:nvSpPr>
      <dsp:spPr>
        <a:xfrm rot="5400000">
          <a:off x="-166315" y="1160079"/>
          <a:ext cx="1108769" cy="7761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March 18, 2014</a:t>
          </a:r>
          <a:endParaRPr lang="en-US" sz="1200" kern="1200" dirty="0"/>
        </a:p>
      </dsp:txBody>
      <dsp:txXfrm rot="-5400000">
        <a:off x="1" y="1381832"/>
        <a:ext cx="776138" cy="332631"/>
      </dsp:txXfrm>
    </dsp:sp>
    <dsp:sp modelId="{D5F9BB6F-75EC-4079-9732-B474B181C2C1}">
      <dsp:nvSpPr>
        <dsp:cNvPr id="0" name=""/>
        <dsp:cNvSpPr/>
      </dsp:nvSpPr>
      <dsp:spPr>
        <a:xfrm rot="5400000">
          <a:off x="4298887" y="-2528984"/>
          <a:ext cx="720700" cy="77661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Online - Free “LINE ” sticker released in LINE</a:t>
          </a:r>
          <a:endParaRPr lang="en-US" sz="2400" kern="1200" dirty="0"/>
        </a:p>
      </dsp:txBody>
      <dsp:txXfrm rot="-5400000">
        <a:off x="776138" y="1028947"/>
        <a:ext cx="7731016" cy="650336"/>
      </dsp:txXfrm>
    </dsp:sp>
    <dsp:sp modelId="{A8492EDD-E706-4023-BC98-2C39B8DEB7CC}">
      <dsp:nvSpPr>
        <dsp:cNvPr id="0" name=""/>
        <dsp:cNvSpPr/>
      </dsp:nvSpPr>
      <dsp:spPr>
        <a:xfrm rot="5400000">
          <a:off x="-166315" y="2151930"/>
          <a:ext cx="1108769" cy="7761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March 22, 2014</a:t>
          </a:r>
          <a:endParaRPr lang="en-US" sz="1200" kern="1200" dirty="0"/>
        </a:p>
      </dsp:txBody>
      <dsp:txXfrm rot="-5400000">
        <a:off x="1" y="2373683"/>
        <a:ext cx="776138" cy="332631"/>
      </dsp:txXfrm>
    </dsp:sp>
    <dsp:sp modelId="{E41B82F7-97AA-4410-B7FB-A5E17187254A}">
      <dsp:nvSpPr>
        <dsp:cNvPr id="0" name=""/>
        <dsp:cNvSpPr/>
      </dsp:nvSpPr>
      <dsp:spPr>
        <a:xfrm rot="5400000">
          <a:off x="4298887" y="-1537133"/>
          <a:ext cx="720700" cy="77661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Online – Pic posted in FB about the 1000 Likes of the </a:t>
          </a:r>
          <a:endParaRPr lang="en-US" sz="2400" kern="1200" dirty="0"/>
        </a:p>
      </dsp:txBody>
      <dsp:txXfrm rot="-5400000">
        <a:off x="776138" y="2020798"/>
        <a:ext cx="7731016" cy="650336"/>
      </dsp:txXfrm>
    </dsp:sp>
    <dsp:sp modelId="{2F31E49F-7E9F-47BF-B773-0B652328EA24}">
      <dsp:nvSpPr>
        <dsp:cNvPr id="0" name=""/>
        <dsp:cNvSpPr/>
      </dsp:nvSpPr>
      <dsp:spPr>
        <a:xfrm rot="5400000">
          <a:off x="-166315" y="3143781"/>
          <a:ext cx="1108769" cy="7761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April 30, 2014</a:t>
          </a:r>
        </a:p>
      </dsp:txBody>
      <dsp:txXfrm rot="-5400000">
        <a:off x="1" y="3365534"/>
        <a:ext cx="776138" cy="332631"/>
      </dsp:txXfrm>
    </dsp:sp>
    <dsp:sp modelId="{8A3F4AD7-EB9F-4FD9-9AC2-94660AFA5268}">
      <dsp:nvSpPr>
        <dsp:cNvPr id="0" name=""/>
        <dsp:cNvSpPr/>
      </dsp:nvSpPr>
      <dsp:spPr>
        <a:xfrm rot="5400000">
          <a:off x="4298887" y="-545282"/>
          <a:ext cx="720700" cy="77661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Offline – Thailand Toy Expo</a:t>
          </a:r>
          <a:endParaRPr lang="en-US" sz="2400" kern="1200" dirty="0"/>
        </a:p>
      </dsp:txBody>
      <dsp:txXfrm rot="-5400000">
        <a:off x="776138" y="3012649"/>
        <a:ext cx="7731016" cy="650336"/>
      </dsp:txXfrm>
    </dsp:sp>
    <dsp:sp modelId="{4132A5DB-FCFA-4397-B3BC-B985D6752ACB}">
      <dsp:nvSpPr>
        <dsp:cNvPr id="0" name=""/>
        <dsp:cNvSpPr/>
      </dsp:nvSpPr>
      <dsp:spPr>
        <a:xfrm rot="5400000">
          <a:off x="-166315" y="4135632"/>
          <a:ext cx="1108769" cy="7761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May 8-11, 2014</a:t>
          </a:r>
          <a:endParaRPr lang="en-US" sz="1200" kern="1200" dirty="0"/>
        </a:p>
      </dsp:txBody>
      <dsp:txXfrm rot="-5400000">
        <a:off x="1" y="4357385"/>
        <a:ext cx="776138" cy="332631"/>
      </dsp:txXfrm>
    </dsp:sp>
    <dsp:sp modelId="{4C6616FC-44EC-4B4D-80C8-6E4C9D988CF3}">
      <dsp:nvSpPr>
        <dsp:cNvPr id="0" name=""/>
        <dsp:cNvSpPr/>
      </dsp:nvSpPr>
      <dsp:spPr>
        <a:xfrm rot="5400000">
          <a:off x="4298887" y="446568"/>
          <a:ext cx="720700" cy="77661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/>
            <a:t>Offline – Mobile Expo Event</a:t>
          </a:r>
          <a:endParaRPr lang="en-US" sz="2400" kern="1200" dirty="0"/>
        </a:p>
      </dsp:txBody>
      <dsp:txXfrm rot="-5400000">
        <a:off x="776138" y="4004499"/>
        <a:ext cx="7731016" cy="6503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F2EB1-1163-4A60-93E9-3C5220D75B4A}">
      <dsp:nvSpPr>
        <dsp:cNvPr id="0" name=""/>
        <dsp:cNvSpPr/>
      </dsp:nvSpPr>
      <dsp:spPr>
        <a:xfrm rot="5400000">
          <a:off x="-206499" y="210929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May  – June 2014</a:t>
          </a:r>
          <a:endParaRPr lang="en-US" sz="1400" kern="1200" dirty="0"/>
        </a:p>
      </dsp:txBody>
      <dsp:txXfrm rot="-5400000">
        <a:off x="0" y="486261"/>
        <a:ext cx="963662" cy="412998"/>
      </dsp:txXfrm>
    </dsp:sp>
    <dsp:sp modelId="{FF07A3C3-6668-4390-A965-5F1E39EB58EB}">
      <dsp:nvSpPr>
        <dsp:cNvPr id="0" name=""/>
        <dsp:cNvSpPr/>
      </dsp:nvSpPr>
      <dsp:spPr>
        <a:xfrm rot="5400000">
          <a:off x="4305585" y="-3337492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– BTS Wrap</a:t>
          </a:r>
          <a:endParaRPr lang="en-US" sz="2900" kern="1200" dirty="0"/>
        </a:p>
      </dsp:txBody>
      <dsp:txXfrm rot="-5400000">
        <a:off x="963663" y="48112"/>
        <a:ext cx="7534992" cy="807465"/>
      </dsp:txXfrm>
    </dsp:sp>
    <dsp:sp modelId="{9AB4424E-1FDB-49CC-89BF-7C5A3E729BCC}">
      <dsp:nvSpPr>
        <dsp:cNvPr id="0" name=""/>
        <dsp:cNvSpPr/>
      </dsp:nvSpPr>
      <dsp:spPr>
        <a:xfrm rot="5400000">
          <a:off x="-206499" y="1442422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May 25, 2014</a:t>
          </a:r>
          <a:endParaRPr lang="en-US" sz="1400" kern="1200" dirty="0"/>
        </a:p>
      </dsp:txBody>
      <dsp:txXfrm rot="-5400000">
        <a:off x="0" y="1717754"/>
        <a:ext cx="963662" cy="412998"/>
      </dsp:txXfrm>
    </dsp:sp>
    <dsp:sp modelId="{81194C99-6E62-4D88-A254-B9E04441BA20}">
      <dsp:nvSpPr>
        <dsp:cNvPr id="0" name=""/>
        <dsp:cNvSpPr/>
      </dsp:nvSpPr>
      <dsp:spPr>
        <a:xfrm rot="5400000">
          <a:off x="4305585" y="-2105999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Online – LINE Post by Songkran, Winner of the Voice 2 about the game</a:t>
          </a:r>
          <a:endParaRPr lang="en-US" sz="2900" kern="1200" dirty="0"/>
        </a:p>
      </dsp:txBody>
      <dsp:txXfrm rot="-5400000">
        <a:off x="963663" y="1279605"/>
        <a:ext cx="7534992" cy="807465"/>
      </dsp:txXfrm>
    </dsp:sp>
    <dsp:sp modelId="{91044AE4-E9A9-4CD7-99A6-F84EF9C60B5F}">
      <dsp:nvSpPr>
        <dsp:cNvPr id="0" name=""/>
        <dsp:cNvSpPr/>
      </dsp:nvSpPr>
      <dsp:spPr>
        <a:xfrm rot="5400000">
          <a:off x="-206499" y="2673915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June 6, 2014</a:t>
          </a:r>
          <a:endParaRPr lang="en-US" sz="1400" kern="1200" dirty="0"/>
        </a:p>
      </dsp:txBody>
      <dsp:txXfrm rot="-5400000">
        <a:off x="0" y="2949247"/>
        <a:ext cx="963662" cy="412998"/>
      </dsp:txXfrm>
    </dsp:sp>
    <dsp:sp modelId="{05B3D7D1-20C6-4090-BA0E-09F67F8A684C}">
      <dsp:nvSpPr>
        <dsp:cNvPr id="0" name=""/>
        <dsp:cNvSpPr/>
      </dsp:nvSpPr>
      <dsp:spPr>
        <a:xfrm rot="5400000">
          <a:off x="4305585" y="-874506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– Partnership with Red Bull</a:t>
          </a:r>
          <a:endParaRPr lang="en-US" sz="2900" kern="1200" dirty="0"/>
        </a:p>
      </dsp:txBody>
      <dsp:txXfrm rot="-5400000">
        <a:off x="963663" y="2511098"/>
        <a:ext cx="7534992" cy="807465"/>
      </dsp:txXfrm>
    </dsp:sp>
    <dsp:sp modelId="{2365F46D-8773-4FF5-85D5-592B9019D346}">
      <dsp:nvSpPr>
        <dsp:cNvPr id="0" name=""/>
        <dsp:cNvSpPr/>
      </dsp:nvSpPr>
      <dsp:spPr>
        <a:xfrm rot="5400000">
          <a:off x="-206499" y="3905408"/>
          <a:ext cx="1376660" cy="9636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June 10, 2014</a:t>
          </a:r>
          <a:endParaRPr lang="en-US" sz="1400" kern="1200" dirty="0"/>
        </a:p>
      </dsp:txBody>
      <dsp:txXfrm rot="-5400000">
        <a:off x="0" y="4180740"/>
        <a:ext cx="963662" cy="412998"/>
      </dsp:txXfrm>
    </dsp:sp>
    <dsp:sp modelId="{0F12D4EE-7828-4661-926A-B855D5835CD1}">
      <dsp:nvSpPr>
        <dsp:cNvPr id="0" name=""/>
        <dsp:cNvSpPr/>
      </dsp:nvSpPr>
      <dsp:spPr>
        <a:xfrm rot="5400000">
          <a:off x="4305585" y="356986"/>
          <a:ext cx="894829" cy="757867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Online – New Free LINE Rangers Stickers</a:t>
          </a:r>
          <a:endParaRPr lang="en-US" sz="2900" kern="1200" dirty="0"/>
        </a:p>
      </dsp:txBody>
      <dsp:txXfrm rot="-5400000">
        <a:off x="963663" y="3742590"/>
        <a:ext cx="7534992" cy="8074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F2EB1-1163-4A60-93E9-3C5220D75B4A}">
      <dsp:nvSpPr>
        <dsp:cNvPr id="0" name=""/>
        <dsp:cNvSpPr/>
      </dsp:nvSpPr>
      <dsp:spPr>
        <a:xfrm rot="5400000">
          <a:off x="-216617" y="213203"/>
          <a:ext cx="1375315" cy="9627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July 25, 2014</a:t>
          </a:r>
          <a:endParaRPr lang="en-US" sz="1300" kern="1200" dirty="0"/>
        </a:p>
      </dsp:txBody>
      <dsp:txXfrm rot="-5400000">
        <a:off x="-10319" y="488267"/>
        <a:ext cx="962721" cy="412594"/>
      </dsp:txXfrm>
    </dsp:sp>
    <dsp:sp modelId="{FF07A3C3-6668-4390-A965-5F1E39EB58EB}">
      <dsp:nvSpPr>
        <dsp:cNvPr id="0" name=""/>
        <dsp:cNvSpPr/>
      </dsp:nvSpPr>
      <dsp:spPr>
        <a:xfrm rot="5400000">
          <a:off x="4295231" y="-3335923"/>
          <a:ext cx="893955" cy="75796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Online – Find Lucky code in Ranger’s Video (gifts)</a:t>
          </a:r>
          <a:endParaRPr lang="en-US" sz="2900" kern="1200" dirty="0"/>
        </a:p>
      </dsp:txBody>
      <dsp:txXfrm rot="-5400000">
        <a:off x="952402" y="50545"/>
        <a:ext cx="7535976" cy="806677"/>
      </dsp:txXfrm>
    </dsp:sp>
    <dsp:sp modelId="{9AB4424E-1FDB-49CC-89BF-7C5A3E729BCC}">
      <dsp:nvSpPr>
        <dsp:cNvPr id="0" name=""/>
        <dsp:cNvSpPr/>
      </dsp:nvSpPr>
      <dsp:spPr>
        <a:xfrm rot="5400000">
          <a:off x="-195976" y="1422853"/>
          <a:ext cx="1375315" cy="10040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August 21, 2014</a:t>
          </a:r>
          <a:endParaRPr lang="en-US" sz="1300" kern="1200" dirty="0"/>
        </a:p>
      </dsp:txBody>
      <dsp:txXfrm rot="-5400000">
        <a:off x="-10319" y="1739197"/>
        <a:ext cx="1004002" cy="371313"/>
      </dsp:txXfrm>
    </dsp:sp>
    <dsp:sp modelId="{81194C99-6E62-4D88-A254-B9E04441BA20}">
      <dsp:nvSpPr>
        <dsp:cNvPr id="0" name=""/>
        <dsp:cNvSpPr/>
      </dsp:nvSpPr>
      <dsp:spPr>
        <a:xfrm rot="5400000">
          <a:off x="4315871" y="-2105633"/>
          <a:ext cx="893955" cy="75796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Offline – Partnership with Samsung </a:t>
          </a:r>
          <a:endParaRPr lang="en-US" sz="2900" kern="1200" dirty="0"/>
        </a:p>
      </dsp:txBody>
      <dsp:txXfrm rot="-5400000">
        <a:off x="973042" y="1280835"/>
        <a:ext cx="7535976" cy="806677"/>
      </dsp:txXfrm>
    </dsp:sp>
    <dsp:sp modelId="{70E0AFCF-3717-4E21-9D32-2553BBB43F80}">
      <dsp:nvSpPr>
        <dsp:cNvPr id="0" name=""/>
        <dsp:cNvSpPr/>
      </dsp:nvSpPr>
      <dsp:spPr>
        <a:xfrm rot="5400000">
          <a:off x="-216617" y="2673784"/>
          <a:ext cx="1375315" cy="9627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Oct. 31, 2014</a:t>
          </a:r>
          <a:endParaRPr lang="en-US" sz="1300" kern="1200" dirty="0"/>
        </a:p>
      </dsp:txBody>
      <dsp:txXfrm rot="-5400000">
        <a:off x="-10319" y="2948848"/>
        <a:ext cx="962721" cy="412594"/>
      </dsp:txXfrm>
    </dsp:sp>
    <dsp:sp modelId="{06C7CA89-D149-498F-B0DB-68563AEE7A93}">
      <dsp:nvSpPr>
        <dsp:cNvPr id="0" name=""/>
        <dsp:cNvSpPr/>
      </dsp:nvSpPr>
      <dsp:spPr>
        <a:xfrm rot="5400000">
          <a:off x="4295231" y="-875343"/>
          <a:ext cx="893955" cy="75796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Online – Partnership with Rovio for Angry Bird’s in-game character </a:t>
          </a:r>
          <a:endParaRPr lang="en-US" sz="2900" kern="1200" dirty="0"/>
        </a:p>
      </dsp:txBody>
      <dsp:txXfrm rot="-5400000">
        <a:off x="952402" y="2511125"/>
        <a:ext cx="7535976" cy="806677"/>
      </dsp:txXfrm>
    </dsp:sp>
    <dsp:sp modelId="{B528F8BB-B537-4498-8C95-FBC662679614}">
      <dsp:nvSpPr>
        <dsp:cNvPr id="0" name=""/>
        <dsp:cNvSpPr/>
      </dsp:nvSpPr>
      <dsp:spPr>
        <a:xfrm rot="5400000">
          <a:off x="-216617" y="3904074"/>
          <a:ext cx="1375315" cy="96272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Nov. 27, 2014</a:t>
          </a:r>
          <a:endParaRPr lang="en-US" sz="1300" kern="1200" dirty="0"/>
        </a:p>
      </dsp:txBody>
      <dsp:txXfrm rot="-5400000">
        <a:off x="-10319" y="4179138"/>
        <a:ext cx="962721" cy="412594"/>
      </dsp:txXfrm>
    </dsp:sp>
    <dsp:sp modelId="{0914A734-B308-49F8-B827-30C9F4E60B52}">
      <dsp:nvSpPr>
        <dsp:cNvPr id="0" name=""/>
        <dsp:cNvSpPr/>
      </dsp:nvSpPr>
      <dsp:spPr>
        <a:xfrm rot="5400000">
          <a:off x="4295231" y="354947"/>
          <a:ext cx="893955" cy="757961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Online – Partnership with 7-11 – Free LINE Bag </a:t>
          </a:r>
          <a:endParaRPr lang="en-US" sz="2900" kern="1200" dirty="0"/>
        </a:p>
      </dsp:txBody>
      <dsp:txXfrm rot="-5400000">
        <a:off x="952402" y="3741416"/>
        <a:ext cx="7535976" cy="806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+Icon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47641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line-station.net/news/game/39032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online-station.net/activity/gameonline/18418" TargetMode="Externa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https://www.facebook.com/LINELetGetRichThailand?fref=ts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photos on</a:t>
            </a:r>
            <a:r>
              <a:rPr lang="en-US" baseline="0" dirty="0" smtClean="0"/>
              <a:t> FB: </a:t>
            </a:r>
            <a:r>
              <a:rPr lang="en-US" dirty="0" smtClean="0"/>
              <a:t>https://www.facebook.com/LINELetGetRichThailand?fref=ts</a:t>
            </a:r>
          </a:p>
        </p:txBody>
      </p:sp>
    </p:spTree>
    <p:extLst>
      <p:ext uri="{BB962C8B-B14F-4D97-AF65-F5344CB8AC3E}">
        <p14:creationId xmlns:p14="http://schemas.microsoft.com/office/powerpoint/2010/main" val="2882354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photos on</a:t>
            </a:r>
            <a:r>
              <a:rPr lang="en-US" baseline="0" dirty="0" smtClean="0"/>
              <a:t> FB: </a:t>
            </a:r>
            <a:r>
              <a:rPr lang="en-US" dirty="0" smtClean="0"/>
              <a:t>https://www.facebook.com/LINELetGetRichThailand?fref=ts</a:t>
            </a:r>
          </a:p>
        </p:txBody>
      </p:sp>
    </p:spTree>
    <p:extLst>
      <p:ext uri="{BB962C8B-B14F-4D97-AF65-F5344CB8AC3E}">
        <p14:creationId xmlns:p14="http://schemas.microsoft.com/office/powerpoint/2010/main" val="64146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http://www.ninefar.com/promotion/</a:t>
            </a:r>
            <a:r>
              <a:rPr lang="th-TH" dirty="0" smtClean="0"/>
              <a:t>ดาวน์โหลด-</a:t>
            </a:r>
            <a:r>
              <a:rPr lang="en-US" dirty="0" smtClean="0"/>
              <a:t>line-football-league-manager-</a:t>
            </a:r>
            <a:r>
              <a:rPr lang="th-TH" dirty="0" smtClean="0"/>
              <a:t>ลุ้นไปชมศึกแดงเดือดติดขอบสนาม-</a:t>
            </a:r>
            <a:r>
              <a:rPr lang="en-US" dirty="0" err="1" smtClean="0"/>
              <a:t>anfield</a:t>
            </a:r>
            <a:r>
              <a:rPr lang="en-US" dirty="0" smtClean="0"/>
              <a:t>/</a:t>
            </a:r>
            <a:r>
              <a:rPr lang="th-TH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photos on</a:t>
            </a:r>
            <a:r>
              <a:rPr lang="en-US" baseline="0" dirty="0" smtClean="0"/>
              <a:t> FB: </a:t>
            </a:r>
            <a:r>
              <a:rPr lang="en-US" dirty="0" smtClean="0"/>
              <a:t>https://www.facebook.com/LINELetGetRichThailand?fref=ts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Dates are from the day the pic is posted</a:t>
            </a:r>
          </a:p>
        </p:txBody>
      </p:sp>
    </p:spTree>
    <p:extLst>
      <p:ext uri="{BB962C8B-B14F-4D97-AF65-F5344CB8AC3E}">
        <p14:creationId xmlns:p14="http://schemas.microsoft.com/office/powerpoint/2010/main" val="2882354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photos on</a:t>
            </a:r>
            <a:r>
              <a:rPr lang="en-US" baseline="0" dirty="0" smtClean="0"/>
              <a:t> FB: </a:t>
            </a:r>
            <a:r>
              <a:rPr lang="en-US" dirty="0" smtClean="0"/>
              <a:t>https://www.facebook.com/LINELetGetRichThailand?fref=ts</a:t>
            </a:r>
          </a:p>
        </p:txBody>
      </p:sp>
    </p:spTree>
    <p:extLst>
      <p:ext uri="{BB962C8B-B14F-4D97-AF65-F5344CB8AC3E}">
        <p14:creationId xmlns:p14="http://schemas.microsoft.com/office/powerpoint/2010/main" val="641462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photos on</a:t>
            </a:r>
            <a:r>
              <a:rPr lang="en-US" baseline="0" dirty="0" smtClean="0"/>
              <a:t> FB: </a:t>
            </a:r>
            <a:r>
              <a:rPr lang="en-US" dirty="0" smtClean="0"/>
              <a:t>https://www.facebook.com/LINELetGetRichThailand?fref=ts</a:t>
            </a:r>
          </a:p>
        </p:txBody>
      </p:sp>
    </p:spTree>
    <p:extLst>
      <p:ext uri="{BB962C8B-B14F-4D97-AF65-F5344CB8AC3E}">
        <p14:creationId xmlns:p14="http://schemas.microsoft.com/office/powerpoint/2010/main" val="641462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From photos on</a:t>
            </a:r>
            <a:r>
              <a:rPr lang="en-US" baseline="0" dirty="0" smtClean="0"/>
              <a:t> FB: </a:t>
            </a:r>
            <a:r>
              <a:rPr lang="en-US" dirty="0" smtClean="0"/>
              <a:t>https://www.facebook.com/LINELetGetRichThailand?fref=ts</a:t>
            </a:r>
          </a:p>
        </p:txBody>
      </p:sp>
    </p:spTree>
    <p:extLst>
      <p:ext uri="{BB962C8B-B14F-4D97-AF65-F5344CB8AC3E}">
        <p14:creationId xmlns:p14="http://schemas.microsoft.com/office/powerpoint/2010/main" val="641462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https://www.facebook.com/pages/LINE-JELLY/654894321216234?ref=br_rs</a:t>
            </a:r>
          </a:p>
          <a:p>
            <a:r>
              <a:rPr lang="en-US" dirty="0" smtClean="0"/>
              <a:t>https://www.facebook.com/LINEJellyThailand/timeline</a:t>
            </a:r>
          </a:p>
          <a:p>
            <a:r>
              <a:rPr lang="en-US" dirty="0" smtClean="0"/>
              <a:t>http://line-jelly.soft112.com/</a:t>
            </a:r>
          </a:p>
          <a:p>
            <a:r>
              <a:rPr lang="en-US" dirty="0" smtClean="0"/>
              <a:t>http://www.cheatsapps.com/app/LINE-JELLY-walkthrough</a:t>
            </a:r>
          </a:p>
          <a:p>
            <a:r>
              <a:rPr lang="en-US" dirty="0" smtClean="0"/>
              <a:t>http://imobizone.com/complete-missions-in-line-jelly-to-get-original-stickers-featuring-moon-and-the-boss/</a:t>
            </a:r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http://news.playpark.com/th/28468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http://news.playpark.com/th/29145</a:t>
            </a:r>
          </a:p>
          <a:p>
            <a:r>
              <a:rPr lang="en-US" dirty="0" smtClean="0"/>
              <a:t>http://news.playpark.com/th/29146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http://news.playpark.com/th/29145</a:t>
            </a:r>
          </a:p>
          <a:p>
            <a:r>
              <a:rPr lang="en-US" dirty="0" smtClean="0"/>
              <a:t>http://news.playpark.com/th/29146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http://news.playpark.com/th/29854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https://play.google.com/store/apps/details?id=com.playpark.advancingdino&amp;hl=en</a:t>
            </a:r>
          </a:p>
          <a:p>
            <a:r>
              <a:rPr lang="en-US" dirty="0" smtClean="0"/>
              <a:t>https://www.facebook.com/Playpark.AdvanceDinoTH?fref=ts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http://news.playpark.com/th/29854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http://news.playpark.com/th/29854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http://www.online-station.net/event/gameonline/6740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https://www.facebook.com/wk.siamgame.in.th/events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https://www.facebook.com/wk.siamgame.in.th/events</a:t>
            </a:r>
          </a:p>
          <a:p>
            <a:r>
              <a:rPr lang="en-US" dirty="0" smtClean="0"/>
              <a:t>http://wk.siamgame.in.th/2014/activites_0604/362.html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https://www.facebook.com/ss.siamgame.in.th/events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https://www.facebook.com/ss.siamgame.in.th/events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http://www.siamgame.in.th/gamelist/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https://play.google.com/store/apps/details?id=com.com2us.smon.normal.freefull.google.kr.android.common&amp;hl=en</a:t>
            </a:r>
          </a:p>
          <a:p>
            <a:r>
              <a:rPr lang="en-US" dirty="0" smtClean="0"/>
              <a:t>http://us.com2us.com/?p=649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http://news.playpark.com/th/29854</a:t>
            </a:r>
          </a:p>
          <a:p>
            <a:r>
              <a:rPr lang="en-US" dirty="0" smtClean="0"/>
              <a:t>https://docs.google.com/viewerng/viewer?url=http://us.com2us.com/wp-content/uploads/2015/06/6.29.15_Com2us_AX.pdf&amp;hl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http://venturebeat.com/2015/04/27/why-king-and-supercell-spent-nearly-500m-marketing-their-games-and-how-you-can-spend-way-less/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http://mf.i3play.com/news/view.asp?type=update&amp;id=MjAxNTA2MTkxNDAwMDg</a:t>
            </a:r>
          </a:p>
          <a:p>
            <a:r>
              <a:rPr lang="en-US" dirty="0" smtClean="0"/>
              <a:t>https://www.facebook.com/MFrontier2015/photos/a.694806613893606.1073741825.527638717277064/997009370339994/?type=1&amp;theater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 u="sng" dirty="0" smtClean="0">
                <a:solidFill>
                  <a:schemeClr val="hlink"/>
                </a:solidFill>
                <a:hlinkClick r:id="rId3"/>
              </a:rPr>
              <a:t>http://www.online-station.net/news/game/39032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 u="sng" dirty="0" smtClean="0">
                <a:solidFill>
                  <a:schemeClr val="hlink"/>
                </a:solidFill>
                <a:hlinkClick r:id="rId4"/>
              </a:rPr>
              <a:t>http://www.online-station.net/activity/gameonline/18418</a:t>
            </a:r>
            <a:r>
              <a:rPr lang="en" sz="1100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http://www.playulti.com/articles/55a74341d8e10db97426067d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139700" lvl="0" indent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dirty="0"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85800" indent="-685800" algn="l" rtl="0">
              <a:spcBef>
                <a:spcPts val="0"/>
              </a:spcBef>
              <a:spcAft>
                <a:spcPts val="0"/>
              </a:spcAft>
              <a:defRPr/>
            </a:lvl1pPr>
            <a:lvl2pPr marL="685800" indent="-685800" algn="l" rtl="0">
              <a:spcBef>
                <a:spcPts val="0"/>
              </a:spcBef>
              <a:spcAft>
                <a:spcPts val="0"/>
              </a:spcAft>
              <a:defRPr/>
            </a:lvl2pPr>
            <a:lvl3pPr marL="68580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19050"/>
            <a:ext cx="28956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429000" y="19050"/>
            <a:ext cx="41148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457200" y="19050"/>
            <a:ext cx="28956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3429000" y="19050"/>
            <a:ext cx="41148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699" cy="585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19050"/>
            <a:ext cx="28956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429000" y="19050"/>
            <a:ext cx="41148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457200" y="19050"/>
            <a:ext cx="28956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429000" y="19050"/>
            <a:ext cx="41148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457200" y="19050"/>
            <a:ext cx="28956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3429000" y="19050"/>
            <a:ext cx="41148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/>
        </p:nvSpPr>
        <p:spPr>
          <a:xfrm>
            <a:off x="0" y="220662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1pPr>
            <a:lvl2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153399" cy="45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36525" marR="0" indent="-3937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/>
            </a:lvl1pPr>
            <a:lvl2pPr marL="342900" marR="0" indent="-58737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/>
            </a:lvl2pPr>
            <a:lvl3pPr marL="549275" marR="0" indent="-40005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/>
            </a:lvl3pPr>
            <a:lvl4pPr marL="755650" marR="0" indent="-77469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/>
            </a:lvl4pPr>
            <a:lvl5pPr marL="892175" marR="0" indent="-41275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/>
            </a:lvl5pPr>
            <a:lvl6pPr marL="1349375" marR="0" indent="-41275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/>
            </a:lvl6pPr>
            <a:lvl7pPr marL="1806575" marR="0" indent="-41275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/>
            </a:lvl7pPr>
            <a:lvl8pPr marL="2263775" marR="0" indent="-41275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/>
            </a:lvl8pPr>
            <a:lvl9pPr marL="2720975" marR="0" indent="-41275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" name="Shape 8"/>
          <p:cNvSpPr txBox="1"/>
          <p:nvPr/>
        </p:nvSpPr>
        <p:spPr>
          <a:xfrm>
            <a:off x="0" y="0"/>
            <a:ext cx="9144000" cy="3650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dt" idx="10"/>
          </p:nvPr>
        </p:nvSpPr>
        <p:spPr>
          <a:xfrm>
            <a:off x="457200" y="19050"/>
            <a:ext cx="28956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ftr" idx="11"/>
          </p:nvPr>
        </p:nvSpPr>
        <p:spPr>
          <a:xfrm>
            <a:off x="3429000" y="19050"/>
            <a:ext cx="4114800" cy="32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3978275" y="6550025"/>
            <a:ext cx="1187399" cy="206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34"/>
              </a:buClr>
              <a:buSzPct val="25000"/>
              <a:buFont typeface="Arial"/>
              <a:buNone/>
            </a:pPr>
            <a:r>
              <a:rPr lang="en-US" sz="700" b="0" i="0" u="none" strike="noStrike" cap="none" baseline="0">
                <a:solidFill>
                  <a:srgbClr val="292934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7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MY002SBamY" TargetMode="External"/><Relationship Id="rId3" Type="http://schemas.openxmlformats.org/officeDocument/2006/relationships/hyperlink" Target="https://www.youtube.com/watch?v=bxzzOklVF_s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tRsII-xece0" TargetMode="External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pantip.com/tag/LINE_Let's_Get_Rich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facebook.com/LineLetGetRichThailand?fref=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://linerangersth.blogspot.com/" TargetMode="External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hyperlink" Target="https://www.facebook.com/LINE.Rangers" TargetMode="External"/><Relationship Id="rId4" Type="http://schemas.openxmlformats.org/officeDocument/2006/relationships/hyperlink" Target="http://pantip.com/tag/LINE_Ranger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hyperlink" Target="https://www.youtube.com/watch?v=P5Mpm9EFWw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5Mpm9EFWw4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hyperlink" Target="https://www.youtube.com/watch?v=Rw0pJKkVyOY" TargetMode="External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jpe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jpe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fcm.playpark.com/th/Index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jpeg"/><Relationship Id="rId4" Type="http://schemas.openxmlformats.org/officeDocument/2006/relationships/hyperlink" Target="https://www.facebook.com/fcmt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e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jpeg"/><Relationship Id="rId4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3.png"/><Relationship Id="rId4" Type="http://schemas.openxmlformats.org/officeDocument/2006/relationships/image" Target="../media/image109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summonerswar.wikia.com/wiki/Summoners_War:_Sky_Arena_Wiki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.jpe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FafVGIKor8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C2qk2X3fKA" TargetMode="External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2.jpeg"/><Relationship Id="rId4" Type="http://schemas.openxmlformats.org/officeDocument/2006/relationships/hyperlink" Target="https://www.facebook.com/ClashOfClansThailand?ref=br_rs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i_5IHR4pnU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7.jpeg"/><Relationship Id="rId4" Type="http://schemas.openxmlformats.org/officeDocument/2006/relationships/image" Target="../media/image1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jpeg"/><Relationship Id="rId5" Type="http://schemas.openxmlformats.org/officeDocument/2006/relationships/image" Target="../media/image130.jpeg"/><Relationship Id="rId4" Type="http://schemas.openxmlformats.org/officeDocument/2006/relationships/image" Target="../media/image12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MFrontier2015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jpeg"/><Relationship Id="rId5" Type="http://schemas.openxmlformats.org/officeDocument/2006/relationships/image" Target="../media/image145.jpeg"/><Relationship Id="rId4" Type="http://schemas.openxmlformats.org/officeDocument/2006/relationships/image" Target="../media/image144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9.jpeg"/><Relationship Id="rId4" Type="http://schemas.openxmlformats.org/officeDocument/2006/relationships/image" Target="../media/image148.jpe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50.jpeg"/><Relationship Id="rId7" Type="http://schemas.openxmlformats.org/officeDocument/2006/relationships/image" Target="../media/image154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jpeg"/><Relationship Id="rId5" Type="http://schemas.openxmlformats.org/officeDocument/2006/relationships/image" Target="../media/image152.jpeg"/><Relationship Id="rId4" Type="http://schemas.openxmlformats.org/officeDocument/2006/relationships/image" Target="../media/image15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hyperlink" Target="http://blog.zocialinc.com/en/line-behavior-2014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577850" y="4352925"/>
            <a:ext cx="6408737" cy="269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77850" y="2655886"/>
            <a:ext cx="76788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>
              <a:buClr>
                <a:schemeClr val="dk2"/>
              </a:buClr>
              <a:buSzPct val="25000"/>
            </a:pPr>
            <a:r>
              <a:rPr lang="en-US" sz="4800" b="1" dirty="0" smtClean="0">
                <a:solidFill>
                  <a:srgbClr val="FF0000"/>
                </a:solidFill>
              </a:rPr>
              <a:t>Gaming Research Marketing </a:t>
            </a:r>
            <a:br>
              <a:rPr lang="en-US" sz="4800" b="1" dirty="0" smtClean="0">
                <a:solidFill>
                  <a:srgbClr val="FF0000"/>
                </a:solidFill>
              </a:rPr>
            </a:br>
            <a:r>
              <a:rPr lang="en-US" sz="4800" b="1" dirty="0" smtClean="0">
                <a:solidFill>
                  <a:srgbClr val="FF0000"/>
                </a:solidFill>
              </a:rPr>
              <a:t>Deck</a:t>
            </a:r>
            <a:endParaRPr lang="en-US" sz="2400" b="0" i="0" u="none" strike="noStrike" cap="none" baseline="0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577850" y="4425950"/>
            <a:ext cx="5829299" cy="112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Started since July 8,</a:t>
            </a:r>
            <a:r>
              <a:rPr lang="en-US" sz="1800" b="0" i="0" u="none" strike="noStrike" cap="none" baseline="0" dirty="0" smtClean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1800" b="0" i="0" u="none" strike="noStrike" cap="none" baseline="0" dirty="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2015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304800"/>
            <a:ext cx="8229600" cy="1295400"/>
          </a:xfrm>
        </p:spPr>
        <p:txBody>
          <a:bodyPr/>
          <a:lstStyle/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/>
              <a:t>เกม</a:t>
            </a:r>
            <a:r>
              <a:rPr lang="th-TH" sz="1800" b="1" dirty="0" smtClean="0"/>
              <a:t>เศรษฐี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 smtClean="0"/>
              <a:t>Marketing Initiative </a:t>
            </a:r>
            <a:r>
              <a:rPr lang="en-SG" altLang="en-US" sz="1800" b="1" dirty="0"/>
              <a:t>–</a:t>
            </a:r>
            <a:r>
              <a:rPr lang="en-US" sz="1800" b="1" dirty="0" smtClean="0"/>
              <a:t> Viral Clips</a:t>
            </a:r>
            <a:endParaRPr lang="en-SG" altLang="en-US" sz="1800" b="1" dirty="0" smtClean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52464"/>
              </p:ext>
            </p:extLst>
          </p:nvPr>
        </p:nvGraphicFramePr>
        <p:xfrm>
          <a:off x="3048000" y="1828800"/>
          <a:ext cx="5943600" cy="14483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943600"/>
              </a:tblGrid>
              <a:tr h="1311217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200" b="1" u="none" strike="noStrike" cap="none" baseline="0" dirty="0" smtClean="0">
                          <a:effectLst/>
                          <a:sym typeface="Arial"/>
                          <a:rtl val="0"/>
                        </a:rPr>
                        <a:t>6-minute, 5 M views clip (10 months ago) by </a:t>
                      </a:r>
                      <a:r>
                        <a:rPr lang="en-US" sz="1200" b="1" u="none" strike="noStrike" cap="none" baseline="0" dirty="0" err="1" smtClean="0">
                          <a:effectLst/>
                          <a:sym typeface="Arial"/>
                          <a:rtl val="0"/>
                        </a:rPr>
                        <a:t>Bie</a:t>
                      </a:r>
                      <a:r>
                        <a:rPr lang="en-US" sz="1200" b="1" u="none" strike="noStrike" cap="none" baseline="0" dirty="0" smtClean="0">
                          <a:effectLst/>
                          <a:sym typeface="Arial"/>
                          <a:rtl val="0"/>
                        </a:rPr>
                        <a:t> the </a:t>
                      </a:r>
                      <a:r>
                        <a:rPr lang="en-US" sz="1200" b="1" u="none" strike="noStrike" cap="none" baseline="0" dirty="0" err="1" smtClean="0">
                          <a:effectLst/>
                          <a:sym typeface="Arial"/>
                          <a:rtl val="0"/>
                        </a:rPr>
                        <a:t>Ska</a:t>
                      </a:r>
                      <a:r>
                        <a:rPr lang="en-US" sz="1200" b="1" u="none" strike="noStrike" cap="none" baseline="0" dirty="0" smtClean="0">
                          <a:effectLst/>
                          <a:sym typeface="Arial"/>
                          <a:rtl val="0"/>
                        </a:rPr>
                        <a:t>, a famous game caster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  <a:t>     Link: </a:t>
                      </a:r>
                      <a:r>
                        <a:rPr lang="en-US" sz="1200" u="sng" strike="noStrike" cap="none" baseline="0" dirty="0" smtClean="0">
                          <a:effectLst/>
                          <a:sym typeface="Arial"/>
                          <a:hlinkClick r:id="rId3"/>
                          <a:rtl val="0"/>
                        </a:rPr>
                        <a:t>https://www.youtube.com/watch?v=bxzzOklVF_s</a:t>
                      </a:r>
                      <a: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  <a:t> 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  <a:t>     - narrative based on game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  <a:t>     - humor</a:t>
                      </a: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  <a:t>     - four actors/actresses (total number of players playable)</a:t>
                      </a:r>
                      <a:b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</a:br>
                      <a: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  <a:t>     - different demographics (materialistic women, gangster, employee at 7-eleven)</a:t>
                      </a:r>
                      <a:b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</a:br>
                      <a: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  <a:t>     - realistic settings: a Buddhist temple, below the motorway,</a:t>
                      </a:r>
                      <a:r>
                        <a:rPr lang="th-TH" sz="1200" u="none" strike="noStrike" cap="none" baseline="0" dirty="0" smtClean="0">
                          <a:effectLst/>
                          <a:sym typeface="Arial"/>
                          <a:rtl val="0"/>
                        </a:rPr>
                        <a:t> </a:t>
                      </a:r>
                      <a:r>
                        <a:rPr lang="en-US" sz="1200" u="none" strike="noStrike" cap="none" baseline="0" dirty="0" smtClean="0">
                          <a:effectLst/>
                          <a:sym typeface="Arial"/>
                          <a:rtl val="0"/>
                        </a:rPr>
                        <a:t>and spirit house </a:t>
                      </a:r>
                      <a:endParaRPr lang="en-US" sz="1200" b="0" i="0" u="none" strike="noStrike" cap="non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  <a:rtl val="0"/>
                      </a:endParaRP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2050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279407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49592"/>
              </p:ext>
            </p:extLst>
          </p:nvPr>
        </p:nvGraphicFramePr>
        <p:xfrm>
          <a:off x="228600" y="3717982"/>
          <a:ext cx="6324600" cy="93021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6324600"/>
              </a:tblGrid>
              <a:tr h="930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ym typeface="Arial"/>
                        </a:rPr>
                        <a:t>5-minute, 2 M views clip (one year ago) by LINE Thailand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ym typeface="Arial"/>
                        </a:rPr>
                        <a:t>     </a:t>
                      </a:r>
                      <a:r>
                        <a:rPr lang="en-US" sz="1200" dirty="0" smtClean="0">
                          <a:sym typeface="Arial"/>
                        </a:rPr>
                        <a:t>Link: </a:t>
                      </a:r>
                      <a:r>
                        <a:rPr lang="en-US" sz="1200" dirty="0" smtClean="0">
                          <a:sym typeface="Arial"/>
                          <a:hlinkClick r:id="rId6"/>
                        </a:rPr>
                        <a:t>https://www.youtube.com/watch?v=tRsII-xece0</a:t>
                      </a:r>
                      <a:endParaRPr lang="en-US" sz="1200" dirty="0" smtClean="0"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ym typeface="Arial"/>
                        </a:rPr>
                        <a:t>     </a:t>
                      </a:r>
                      <a:r>
                        <a:rPr lang="en-US" sz="1200" dirty="0" smtClean="0">
                          <a:sym typeface="Arial"/>
                        </a:rPr>
                        <a:t>- a romantic-humor storyline that features ‘Opal’ </a:t>
                      </a:r>
                      <a:r>
                        <a:rPr lang="en-US" sz="1200" dirty="0" err="1" smtClean="0">
                          <a:sym typeface="Arial"/>
                        </a:rPr>
                        <a:t>Panisara</a:t>
                      </a:r>
                      <a:r>
                        <a:rPr lang="en-US" sz="1200" dirty="0" smtClean="0">
                          <a:sym typeface="Arial"/>
                        </a:rPr>
                        <a:t> </a:t>
                      </a:r>
                      <a:r>
                        <a:rPr lang="en-US" sz="1200" dirty="0" err="1" smtClean="0">
                          <a:sym typeface="Arial"/>
                        </a:rPr>
                        <a:t>Phimpru</a:t>
                      </a:r>
                      <a:r>
                        <a:rPr lang="en-US" sz="1200" dirty="0" smtClean="0">
                          <a:sym typeface="Arial"/>
                        </a:rPr>
                        <a:t>, a famous comedian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sym typeface="Arial"/>
                        </a:rPr>
                        <a:t>     </a:t>
                      </a:r>
                      <a:r>
                        <a:rPr lang="en-US" sz="1200" dirty="0" smtClean="0">
                          <a:sym typeface="Arial"/>
                        </a:rPr>
                        <a:t>- comically</a:t>
                      </a:r>
                      <a:r>
                        <a:rPr lang="en-US" sz="1200" baseline="0" dirty="0" smtClean="0">
                          <a:sym typeface="Arial"/>
                        </a:rPr>
                        <a:t> demonstrates the </a:t>
                      </a:r>
                      <a:r>
                        <a:rPr lang="en-US" sz="1200" dirty="0" smtClean="0">
                          <a:sym typeface="Arial"/>
                        </a:rPr>
                        <a:t>features (desert island) of the game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85315"/>
            <a:ext cx="2362200" cy="131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844518"/>
              </p:ext>
            </p:extLst>
          </p:nvPr>
        </p:nvGraphicFramePr>
        <p:xfrm>
          <a:off x="3352800" y="5089582"/>
          <a:ext cx="5658685" cy="108261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658685"/>
              </a:tblGrid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ym typeface="Arial"/>
                        </a:rPr>
                        <a:t>1-minute,</a:t>
                      </a:r>
                      <a:r>
                        <a:rPr lang="en-US" sz="1200" b="1" baseline="0" dirty="0" smtClean="0">
                          <a:sym typeface="Arial"/>
                        </a:rPr>
                        <a:t> </a:t>
                      </a:r>
                      <a:r>
                        <a:rPr lang="en-US" sz="1200" b="1" dirty="0" smtClean="0">
                          <a:sym typeface="Arial"/>
                        </a:rPr>
                        <a:t>1 M views TVC released 1 month ago by LINE Thailand</a:t>
                      </a:r>
                      <a:r>
                        <a:rPr lang="en-US" sz="1200" dirty="0" smtClean="0">
                          <a:sym typeface="Arial"/>
                        </a:rPr>
                        <a:t> . </a:t>
                      </a:r>
                      <a:br>
                        <a:rPr lang="en-US" sz="1200" dirty="0" smtClean="0">
                          <a:sym typeface="Arial"/>
                        </a:rPr>
                      </a:br>
                      <a:r>
                        <a:rPr lang="en-US" sz="1200" baseline="0" dirty="0" smtClean="0">
                          <a:sym typeface="Arial"/>
                        </a:rPr>
                        <a:t>     </a:t>
                      </a:r>
                      <a:r>
                        <a:rPr lang="en-US" sz="1200" dirty="0" smtClean="0">
                          <a:sym typeface="Arial"/>
                        </a:rPr>
                        <a:t>Link: </a:t>
                      </a:r>
                      <a:r>
                        <a:rPr lang="en-US" sz="1200" dirty="0" smtClean="0">
                          <a:sym typeface="Arial"/>
                          <a:hlinkClick r:id="rId8"/>
                        </a:rPr>
                        <a:t>https://www.youtube.com/watch?v=JMY002SBamY</a:t>
                      </a:r>
                      <a:r>
                        <a:rPr lang="en-US" sz="1200" dirty="0" smtClean="0">
                          <a:sym typeface="Arial"/>
                        </a:rPr>
                        <a:t> </a:t>
                      </a:r>
                    </a:p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aseline="0" dirty="0" smtClean="0">
                          <a:sym typeface="Arial"/>
                        </a:rPr>
                        <a:t>     </a:t>
                      </a:r>
                      <a:r>
                        <a:rPr lang="en-US" sz="1200" dirty="0" smtClean="0">
                          <a:sym typeface="Arial"/>
                        </a:rPr>
                        <a:t>- </a:t>
                      </a:r>
                      <a:r>
                        <a:rPr lang="en-US" sz="1200" dirty="0" smtClean="0"/>
                        <a:t>Boy </a:t>
                      </a:r>
                      <a:r>
                        <a:rPr lang="en-US" sz="1200" dirty="0" err="1" smtClean="0"/>
                        <a:t>Prakorn</a:t>
                      </a:r>
                      <a:r>
                        <a:rPr lang="en-US" sz="1200" dirty="0" smtClean="0"/>
                        <a:t> and Markie </a:t>
                      </a:r>
                      <a:r>
                        <a:rPr lang="en-US" sz="1200" dirty="0" smtClean="0">
                          <a:sym typeface="Arial"/>
                        </a:rPr>
                        <a:t>(top celebrities)</a:t>
                      </a:r>
                      <a:br>
                        <a:rPr lang="en-US" sz="1200" dirty="0" smtClean="0">
                          <a:sym typeface="Arial"/>
                        </a:rPr>
                      </a:br>
                      <a:r>
                        <a:rPr lang="en-US" sz="1200" baseline="0" dirty="0" smtClean="0">
                          <a:sym typeface="Arial"/>
                        </a:rPr>
                        <a:t>     </a:t>
                      </a:r>
                      <a:r>
                        <a:rPr lang="en-US" sz="1200" dirty="0" smtClean="0">
                          <a:sym typeface="Arial"/>
                        </a:rPr>
                        <a:t>- attract gamers, who have stopped playing the game, about the new updates</a:t>
                      </a:r>
                    </a:p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dirty="0" smtClean="0">
                          <a:sym typeface="Arial"/>
                        </a:rPr>
                        <a:t>     - create in-game</a:t>
                      </a:r>
                      <a:r>
                        <a:rPr lang="en-US" sz="1200" baseline="0" dirty="0" smtClean="0">
                          <a:sym typeface="Arial"/>
                        </a:rPr>
                        <a:t> items related to TVC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83" y="5105400"/>
            <a:ext cx="1795917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13928" r="68827" b="9363"/>
          <a:stretch/>
        </p:blipFill>
        <p:spPr bwMode="auto">
          <a:xfrm>
            <a:off x="2209799" y="4936356"/>
            <a:ext cx="980377" cy="122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4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-US" sz="3600" b="1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722312" y="3059736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lang="en-US" sz="15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644850" y="3424925"/>
            <a:ext cx="1314300" cy="769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谢谢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707150" y="5388887"/>
            <a:ext cx="333145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Terima</a:t>
            </a:r>
            <a:r>
              <a:rPr lang="en-US" sz="36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b="0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kasih</a:t>
            </a:r>
            <a:endParaRPr lang="en-US" sz="36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722300" y="1522562"/>
            <a:ext cx="2744700" cy="646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Cảm ơn bạn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22300" y="639350"/>
            <a:ext cx="1877999" cy="769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3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Salamat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644850" y="2380837"/>
            <a:ext cx="3235200" cy="83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722300" y="4406912"/>
            <a:ext cx="2121000" cy="769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400" b="0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ขอบคุณ</a:t>
            </a:r>
            <a:endParaRPr lang="en-US" sz="44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4963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 smtClean="0"/>
              <a:t>เกมเศรษฐี</a:t>
            </a:r>
            <a:endParaRPr lang="en-US" sz="1800" b="1" dirty="0" smtClean="0"/>
          </a:p>
          <a:p>
            <a:pPr marL="0" indent="0"/>
            <a:r>
              <a:rPr lang="en-SG" altLang="en-US" sz="1800" b="1" dirty="0" smtClean="0"/>
              <a:t>Marketing Initiative </a:t>
            </a:r>
            <a:r>
              <a:rPr lang="en-SG" altLang="en-US" sz="1800" b="1" dirty="0"/>
              <a:t>– </a:t>
            </a:r>
            <a:r>
              <a:rPr lang="en-SG" altLang="en-US" sz="1800" b="1" dirty="0" smtClean="0"/>
              <a:t>Community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496736"/>
              </p:ext>
            </p:extLst>
          </p:nvPr>
        </p:nvGraphicFramePr>
        <p:xfrm>
          <a:off x="508515" y="2362200"/>
          <a:ext cx="3941247" cy="65589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941247"/>
              </a:tblGrid>
              <a:tr h="457200">
                <a:tc>
                  <a:txBody>
                    <a:bodyPr/>
                    <a:lstStyle/>
                    <a:p>
                      <a:pPr marL="0" lvl="0" indent="0" algn="ctr">
                        <a:buFont typeface="+mj-lt"/>
                        <a:buNone/>
                      </a:pPr>
                      <a:r>
                        <a:rPr lang="en-US" sz="1600" u="none" strike="noStrike" cap="none" baseline="0" dirty="0" smtClean="0">
                          <a:effectLst/>
                          <a:sym typeface="Arial"/>
                          <a:rtl val="0"/>
                        </a:rPr>
                        <a:t>Organic FB communities with over 100 K Likes (cumulative)</a:t>
                      </a:r>
                      <a:endParaRPr lang="en-US" sz="1600" b="0" i="0" u="none" strike="noStrike" cap="non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  <a:rtl val="0"/>
                      </a:endParaRP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071519"/>
              </p:ext>
            </p:extLst>
          </p:nvPr>
        </p:nvGraphicFramePr>
        <p:xfrm>
          <a:off x="4800600" y="4648200"/>
          <a:ext cx="4191000" cy="89973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191000"/>
              </a:tblGrid>
              <a:tr h="746973">
                <a:tc>
                  <a:txBody>
                    <a:bodyPr/>
                    <a:lstStyle/>
                    <a:p>
                      <a:pPr mar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600" baseline="0" dirty="0" smtClean="0">
                          <a:effectLst/>
                        </a:rPr>
                        <a:t>Organic addictive community in </a:t>
                      </a:r>
                      <a:r>
                        <a:rPr lang="en-US" sz="1600" baseline="0" dirty="0" err="1" smtClean="0">
                          <a:effectLst/>
                        </a:rPr>
                        <a:t>pantip</a:t>
                      </a:r>
                      <a:r>
                        <a:rPr lang="en-US" sz="1600" baseline="0" dirty="0" smtClean="0">
                          <a:effectLst/>
                        </a:rPr>
                        <a:t> with an average of 8 posts a day (</a:t>
                      </a:r>
                      <a:r>
                        <a:rPr lang="en-US" sz="1600" baseline="0" dirty="0" smtClean="0">
                          <a:effectLst/>
                          <a:hlinkClick r:id="rId4"/>
                        </a:rPr>
                        <a:t>http://pantip.com/tag/LINE_Let's_Get_Rich</a:t>
                      </a:r>
                      <a:r>
                        <a:rPr lang="en-US" sz="1600" baseline="0" dirty="0" smtClean="0">
                          <a:effectLst/>
                        </a:rPr>
                        <a:t>)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0" b="14647"/>
          <a:stretch/>
        </p:blipFill>
        <p:spPr bwMode="auto">
          <a:xfrm>
            <a:off x="304800" y="4136065"/>
            <a:ext cx="4279642" cy="169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1524000"/>
            <a:ext cx="3524250" cy="2445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82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4963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 smtClean="0"/>
              <a:t>เกมเศรษฐี</a:t>
            </a:r>
            <a:endParaRPr lang="en-US" sz="1800" b="1" dirty="0" smtClean="0"/>
          </a:p>
          <a:p>
            <a:pPr marL="0" indent="0"/>
            <a:r>
              <a:rPr lang="en-SG" altLang="en-US" sz="1800" b="1" dirty="0" smtClean="0"/>
              <a:t>Marketing Initiative – Events 1/2</a:t>
            </a:r>
          </a:p>
        </p:txBody>
      </p:sp>
      <p:pic>
        <p:nvPicPr>
          <p:cNvPr id="7" name="Picture 2" descr="http://img.online-station.net/_news/2015/0212/82038_3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25346"/>
            <a:ext cx="2937017" cy="19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457756"/>
              </p:ext>
            </p:extLst>
          </p:nvPr>
        </p:nvGraphicFramePr>
        <p:xfrm>
          <a:off x="334963" y="2209222"/>
          <a:ext cx="5380036" cy="5339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5380036"/>
              </a:tblGrid>
              <a:tr h="533400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="1" baseline="0" dirty="0" smtClean="0">
                          <a:effectLst/>
                        </a:rPr>
                        <a:t>E</a:t>
                      </a:r>
                      <a:r>
                        <a:rPr lang="en-US" sz="1200" b="1" dirty="0" smtClean="0">
                          <a:effectLst/>
                        </a:rPr>
                        <a:t>vent at Thailand Mobile Expo 2015</a:t>
                      </a:r>
                      <a:r>
                        <a:rPr lang="en-US" sz="1200" b="1" baseline="0" dirty="0" smtClean="0">
                          <a:effectLst/>
                        </a:rPr>
                        <a:t> </a:t>
                      </a:r>
                      <a:r>
                        <a:rPr lang="en-US" sz="1200" baseline="0" dirty="0" smtClean="0">
                          <a:effectLst/>
                        </a:rPr>
                        <a:t/>
                      </a:r>
                      <a:br>
                        <a:rPr lang="en-US" sz="1200" baseline="0" dirty="0" smtClean="0">
                          <a:effectLst/>
                        </a:rPr>
                      </a:br>
                      <a:r>
                        <a:rPr lang="en-US" sz="1200" baseline="0" dirty="0" smtClean="0">
                          <a:effectLst/>
                        </a:rPr>
                        <a:t>    - Female cosplays, game casters, actors &amp; prize worth up to 500,000 baht.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34808"/>
              </p:ext>
            </p:extLst>
          </p:nvPr>
        </p:nvGraphicFramePr>
        <p:xfrm>
          <a:off x="3886200" y="4191000"/>
          <a:ext cx="5105400" cy="114300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105400"/>
              </a:tblGrid>
              <a:tr h="1143000">
                <a:tc>
                  <a:txBody>
                    <a:bodyPr/>
                    <a:lstStyle/>
                    <a:p>
                      <a:pPr marL="0" indent="0"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200" b="1" baseline="0" dirty="0" smtClean="0">
                          <a:effectLst/>
                        </a:rPr>
                        <a:t>LINE Let’s Get Rich Thai Giant Board (31 Aug, 2014 – 12 Sept, 2014) </a:t>
                      </a: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- Hosted at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SF Cinema at Central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Ladprao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- Estimation of participants: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2,000 participant per day.</a:t>
                      </a:r>
                      <a:endParaRPr lang="en-US" sz="1200" dirty="0" smtClean="0">
                        <a:effectLst/>
                      </a:endParaRPr>
                    </a:p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 - Set up 6x6m board game on the floor to allow participants to play the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game live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1" name="Picture 4" descr="https://lh4.googleusercontent.com/RbK9xbH8nySkvis4qbyasLpfqkqw1bzY7cK5hIyrqH5QJfZs7r7aMApH6yHmrbYKfGE1Wwry5eiEJ16BIosqk1SWdo-hGeuuiKsj5lCBL-6t0sIHWQ4umijxuEHp7mALjgNDidHBD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3" y="3581400"/>
            <a:ext cx="1570037" cy="23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https://lh3.googleusercontent.com/FigEeH0zaX3GNBsIHi0oPEtho7BeAN_OfBVt7QA60eEJWRdkCdwonbR1bVSOsYhLh2lP5O3hlBaUtxZ6Zdy5O6rqlpEgHmnQGMHekGKoRxHyXYiVDbLdQ2K3X3Hr-qOhWPUux-sm3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97" y="3599335"/>
            <a:ext cx="1752840" cy="23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4963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 smtClean="0"/>
              <a:t>เกมเศรษฐี</a:t>
            </a:r>
            <a:endParaRPr lang="en-US" sz="1800" b="1" dirty="0" smtClean="0"/>
          </a:p>
          <a:p>
            <a:pPr marL="0" indent="0"/>
            <a:r>
              <a:rPr lang="en-SG" altLang="en-US" sz="1800" b="1" dirty="0" smtClean="0"/>
              <a:t>Marketing Initiative – Events 2/2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55790"/>
              </p:ext>
            </p:extLst>
          </p:nvPr>
        </p:nvGraphicFramePr>
        <p:xfrm>
          <a:off x="457200" y="1654528"/>
          <a:ext cx="8229600" cy="2307872"/>
        </p:xfrm>
        <a:graphic>
          <a:graphicData uri="http://schemas.openxmlformats.org/drawingml/2006/table">
            <a:tbl>
              <a:tblPr/>
              <a:tblGrid>
                <a:gridCol w="2492850"/>
                <a:gridCol w="5736750"/>
              </a:tblGrid>
              <a:tr h="54776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Example</a:t>
                      </a:r>
                      <a:r>
                        <a:rPr lang="en-US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an offline event</a:t>
                      </a: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/>
                      </a:r>
                      <a:b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</a:b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When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</a:t>
                      </a:r>
                      <a:endParaRPr lang="en-US" sz="1300" b="1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Event at Siam Center</a:t>
                      </a:r>
                      <a:br>
                        <a:rPr lang="en-US" sz="1300" dirty="0" smtClean="0">
                          <a:effectLst/>
                        </a:rPr>
                      </a:br>
                      <a:r>
                        <a:rPr lang="en-US" sz="1300" dirty="0" smtClean="0">
                          <a:effectLst/>
                        </a:rPr>
                        <a:t>June 6, 2015</a:t>
                      </a:r>
                      <a:endParaRPr lang="en-US" sz="1300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6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Description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  <a:endParaRPr lang="en-US" sz="1300" b="1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</a:rPr>
                        <a:t>For</a:t>
                      </a:r>
                      <a:r>
                        <a:rPr lang="en-US" sz="1300" baseline="0" dirty="0" smtClean="0">
                          <a:effectLst/>
                        </a:rPr>
                        <a:t> </a:t>
                      </a:r>
                      <a:r>
                        <a:rPr lang="en-US" sz="1300" baseline="0" dirty="0" smtClean="0">
                          <a:effectLst/>
                        </a:rPr>
                        <a:t>fans to meet with brand ambassadors (from TVC)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aseline="0" dirty="0" smtClean="0">
                          <a:effectLst/>
                        </a:rPr>
                        <a:t>Abbreviated translated tagline: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aseline="0" dirty="0" smtClean="0">
                          <a:effectLst/>
                        </a:rPr>
                        <a:t>“Don’t miss your chances to get free gifts” </a:t>
                      </a:r>
                      <a:br>
                        <a:rPr lang="en-US" sz="1300" baseline="0" dirty="0" smtClean="0">
                          <a:effectLst/>
                        </a:rPr>
                      </a:br>
                      <a:r>
                        <a:rPr lang="en-US" sz="1300" baseline="0" dirty="0" smtClean="0">
                          <a:effectLst/>
                        </a:rPr>
                        <a:t>“Get ready to meet with Boy </a:t>
                      </a:r>
                      <a:r>
                        <a:rPr lang="en-US" sz="1300" baseline="0" dirty="0" err="1" smtClean="0">
                          <a:effectLst/>
                        </a:rPr>
                        <a:t>Prakorn</a:t>
                      </a:r>
                      <a:r>
                        <a:rPr lang="en-US" sz="1300" baseline="0" dirty="0" smtClean="0">
                          <a:effectLst/>
                        </a:rPr>
                        <a:t> and Markie”</a:t>
                      </a:r>
                      <a:endParaRPr lang="en-US" sz="1300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91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Takeaways:</a:t>
                      </a:r>
                      <a:endParaRPr lang="en-US" sz="1300" b="1" dirty="0">
                        <a:effectLst/>
                        <a:latin typeface="+mn-lt"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Engage 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group, and increase game awareness</a:t>
                      </a:r>
                      <a:endParaRPr lang="en-US" sz="1300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13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Reference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:</a:t>
                      </a:r>
                      <a:endParaRPr lang="en-US" sz="1300" b="1" dirty="0">
                        <a:effectLst/>
                        <a:latin typeface="+mn-lt"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effectLst/>
                          <a:hlinkClick r:id="rId4"/>
                        </a:rPr>
                        <a:t>https://www.facebook.com/LineLetGetRichThailand?fref=ts</a:t>
                      </a:r>
                      <a:r>
                        <a:rPr lang="en-US" sz="1300" dirty="0" smtClean="0">
                          <a:effectLst/>
                        </a:rPr>
                        <a:t> </a:t>
                      </a:r>
                      <a:endParaRPr lang="en-US" sz="1300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25396"/>
            <a:ext cx="2097893" cy="2145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225396"/>
            <a:ext cx="2209800" cy="213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4243101"/>
            <a:ext cx="3124200" cy="20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1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0" r="50000" b="9620"/>
          <a:stretch/>
        </p:blipFill>
        <p:spPr bwMode="auto">
          <a:xfrm>
            <a:off x="1495874" y="2590800"/>
            <a:ext cx="2847526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52600"/>
            <a:ext cx="361949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4963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 smtClean="0"/>
              <a:t>เกมเศรษฐี</a:t>
            </a:r>
            <a:endParaRPr lang="en-US" sz="1800" b="1" dirty="0" smtClean="0"/>
          </a:p>
          <a:p>
            <a:pPr marL="0" indent="0"/>
            <a:r>
              <a:rPr lang="en-SG" altLang="en-US" sz="1800" b="1" dirty="0" smtClean="0"/>
              <a:t>Marketing Initiative </a:t>
            </a:r>
            <a:r>
              <a:rPr lang="en-SG" altLang="en-US" sz="1800" b="1" dirty="0"/>
              <a:t>– </a:t>
            </a:r>
            <a:r>
              <a:rPr lang="en-SG" altLang="en-US" sz="1800" b="1" dirty="0" smtClean="0"/>
              <a:t>Partnership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73583"/>
              </p:ext>
            </p:extLst>
          </p:nvPr>
        </p:nvGraphicFramePr>
        <p:xfrm>
          <a:off x="228600" y="1980622"/>
          <a:ext cx="4999037" cy="38157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999037"/>
              </a:tblGrid>
              <a:tr h="381000">
                <a:tc>
                  <a:txBody>
                    <a:bodyPr/>
                    <a:lstStyle/>
                    <a:p>
                      <a:pPr marL="0" indent="0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aseline="0" dirty="0" smtClean="0">
                          <a:effectLst/>
                        </a:rPr>
                        <a:t>Robinson -  gift card worth up to 10,000 baht x25 for 4 weeks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14260"/>
              </p:ext>
            </p:extLst>
          </p:nvPr>
        </p:nvGraphicFramePr>
        <p:xfrm>
          <a:off x="4648200" y="3733800"/>
          <a:ext cx="3581400" cy="3815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581400"/>
              </a:tblGrid>
              <a:tr h="381000">
                <a:tc>
                  <a:txBody>
                    <a:bodyPr/>
                    <a:lstStyle/>
                    <a:p>
                      <a:pPr mar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aseline="0" dirty="0" smtClean="0">
                          <a:effectLst/>
                        </a:rPr>
                        <a:t>True – Free rare in-game items when refill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5027"/>
              </p:ext>
            </p:extLst>
          </p:nvPr>
        </p:nvGraphicFramePr>
        <p:xfrm>
          <a:off x="914400" y="5334000"/>
          <a:ext cx="3657600" cy="3815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657600"/>
              </a:tblGrid>
              <a:tr h="381000">
                <a:tc>
                  <a:txBody>
                    <a:bodyPr/>
                    <a:lstStyle/>
                    <a:p>
                      <a:pPr marL="0" indent="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1400" baseline="0" dirty="0" smtClean="0">
                          <a:effectLst/>
                        </a:rPr>
                        <a:t>Tesco Lotus – Free LINE dolls, T-shirts, etc. 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6146" name="Picture 2" descr="https://scontent.fbkk1-1.fna.fbcdn.net/hphotos-xfa1/v/t1.0-9/10389498_1504747559760917_4866243743068052947_n.jpg?oh=afca8466f633377e54b39f2f4b6775a1&amp;oe=5618666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6720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9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374775"/>
              </p:ext>
            </p:extLst>
          </p:nvPr>
        </p:nvGraphicFramePr>
        <p:xfrm>
          <a:off x="457200" y="1600200"/>
          <a:ext cx="8229600" cy="2110628"/>
        </p:xfrm>
        <a:graphic>
          <a:graphicData uri="http://schemas.openxmlformats.org/drawingml/2006/table">
            <a:tbl>
              <a:tblPr/>
              <a:tblGrid>
                <a:gridCol w="2492850"/>
                <a:gridCol w="5736750"/>
              </a:tblGrid>
              <a:tr h="5443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Name &amp; When:</a:t>
                      </a:r>
                      <a:endParaRPr lang="en-US" sz="1300" b="1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LINE 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Let’s Get 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Rich: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Trip to Japan</a:t>
                      </a:r>
                      <a:endParaRPr lang="en-US" sz="13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March 16, 2015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– April 15,</a:t>
                      </a: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2015</a:t>
                      </a:r>
                      <a:endParaRPr lang="en-US" sz="1300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8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Description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  <a:endParaRPr lang="en-US" sz="1300" b="1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Prize: trip to Japan (four seats) worth up to 200,000 baht</a:t>
                      </a:r>
                    </a:p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300" dirty="0" smtClean="0">
                          <a:effectLst/>
                        </a:rPr>
                        <a:t>Just play the game during</a:t>
                      </a:r>
                      <a:r>
                        <a:rPr lang="en-US" sz="1300" baseline="0" dirty="0" smtClean="0">
                          <a:effectLst/>
                        </a:rPr>
                        <a:t> the interval of the event</a:t>
                      </a:r>
                      <a:endParaRPr lang="en-US" sz="1300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Takeaways:</a:t>
                      </a:r>
                      <a:endParaRPr lang="en-US" sz="1300" b="1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  <a:r>
                        <a:rPr lang="en-US" sz="13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Increase DAU</a:t>
                      </a:r>
                      <a:endParaRPr lang="en-US" sz="1300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436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</a:t>
                      </a:r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:</a:t>
                      </a:r>
                      <a:endParaRPr lang="en-US" sz="1300" b="1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i="0" u="sng" strike="noStrike" dirty="0" smtClean="0">
                          <a:solidFill>
                            <a:srgbClr val="1155CC"/>
                          </a:solidFill>
                          <a:effectLst/>
                          <a:latin typeface="Calibri"/>
                        </a:rPr>
                        <a:t>https://www.facebook.com/LINELetGetRichThailand/photos/a.1497726187129721.1073741829.1497293460506327/1603334493235556/?type=1&amp;theater</a:t>
                      </a:r>
                      <a:endParaRPr lang="en-US" sz="1300" dirty="0">
                        <a:effectLst/>
                      </a:endParaRPr>
                    </a:p>
                  </a:txBody>
                  <a:tcPr marL="90364" marR="90364" marT="90364" marB="9036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scontent.fbkk1-1.fna.fbcdn.net/hphotos-xpt1/v/t1.0-9/10417717_1603334493235556_5304114017647998866_n.jpg?oh=ee959af6f6b1b3e31079f73df2b1d1e4&amp;oe=56200680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https://scontent.fbkk1-1.fna.fbcdn.net/hphotos-xpt1/v/t1.0-9/10417717_1603334493235556_5304114017647998866_n.jpg?oh=ee959af6f6b1b3e31079f73df2b1d1e4&amp;oe=562006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86200"/>
            <a:ext cx="44704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34963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 smtClean="0"/>
              <a:t>เกมเศรษฐี</a:t>
            </a:r>
            <a:endParaRPr lang="en-US" sz="1800" b="1" dirty="0" smtClean="0"/>
          </a:p>
          <a:p>
            <a:pPr marL="0" indent="0"/>
            <a:r>
              <a:rPr lang="en-SG" altLang="en-US" sz="1800" b="1" dirty="0" smtClean="0"/>
              <a:t>Marketing Initiative – In-game Event</a:t>
            </a:r>
          </a:p>
        </p:txBody>
      </p:sp>
    </p:spTree>
    <p:extLst>
      <p:ext uri="{BB962C8B-B14F-4D97-AF65-F5344CB8AC3E}">
        <p14:creationId xmlns:p14="http://schemas.microsoft.com/office/powerpoint/2010/main" val="179744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4963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 smtClean="0"/>
              <a:t>เกมเศรษฐี</a:t>
            </a:r>
            <a:endParaRPr lang="en-US" sz="1800" b="1" dirty="0" smtClean="0"/>
          </a:p>
          <a:p>
            <a:pPr marL="0" indent="0"/>
            <a:r>
              <a:rPr lang="en-SG" altLang="en-US" sz="1800" b="1" dirty="0" smtClean="0"/>
              <a:t>Timeline in 2014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48000342"/>
              </p:ext>
            </p:extLst>
          </p:nvPr>
        </p:nvGraphicFramePr>
        <p:xfrm>
          <a:off x="334963" y="1397000"/>
          <a:ext cx="8542337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77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4963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 smtClean="0"/>
              <a:t>เกมเศรษฐี</a:t>
            </a:r>
            <a:endParaRPr lang="en-US" sz="1800" b="1" dirty="0" smtClean="0"/>
          </a:p>
          <a:p>
            <a:pPr marL="0" indent="0"/>
            <a:r>
              <a:rPr lang="en-SG" altLang="en-US" sz="1800" b="1" dirty="0" smtClean="0"/>
              <a:t>Timeline in 2015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10606763"/>
              </p:ext>
            </p:extLst>
          </p:nvPr>
        </p:nvGraphicFramePr>
        <p:xfrm>
          <a:off x="334963" y="1397000"/>
          <a:ext cx="8542337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69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4963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 smtClean="0"/>
              <a:t>เกมเศรษฐี</a:t>
            </a:r>
            <a:endParaRPr lang="en-US" sz="1800" b="1" dirty="0" smtClean="0"/>
          </a:p>
          <a:p>
            <a:pPr marL="0" indent="0"/>
            <a:r>
              <a:rPr lang="en-SG" altLang="en-US" sz="1800" b="1" dirty="0" smtClean="0"/>
              <a:t>Marketing Strategies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15417115"/>
              </p:ext>
            </p:extLst>
          </p:nvPr>
        </p:nvGraphicFramePr>
        <p:xfrm>
          <a:off x="1371600" y="1524000"/>
          <a:ext cx="6629400" cy="459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22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636698"/>
              </p:ext>
            </p:extLst>
          </p:nvPr>
        </p:nvGraphicFramePr>
        <p:xfrm>
          <a:off x="195309" y="2191670"/>
          <a:ext cx="6934200" cy="3066130"/>
        </p:xfrm>
        <a:graphic>
          <a:graphicData uri="http://schemas.openxmlformats.org/drawingml/2006/table">
            <a:tbl>
              <a:tblPr/>
              <a:tblGrid>
                <a:gridCol w="2133600"/>
                <a:gridCol w="4800600"/>
              </a:tblGrid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-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 (iOS), 94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April 23, 2015</a:t>
                      </a:r>
                      <a:r>
                        <a:rPr lang="th-TH" sz="1200" dirty="0" smtClean="0"/>
                        <a:t> 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(best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explained through picture)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50 % Male, 50 %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Unique Selling Position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Cute LINE characters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Only</a:t>
                      </a:r>
                      <a:r>
                        <a:rPr lang="en" sz="1200" baseline="0" dirty="0" smtClean="0"/>
                        <a:t> famous platform offering this game</a:t>
                      </a:r>
                      <a:endParaRPr lang="en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Market Initiatives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Minimal </a:t>
                      </a:r>
                      <a:r>
                        <a:rPr lang="en-US" sz="1200" baseline="0" dirty="0" smtClean="0">
                          <a:effectLst/>
                        </a:rPr>
                        <a:t>because of its recentness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Have 1.4 million users on April 24, 2015 (1 day after release)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LINE Bubble 2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9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 - iPhone Mobile Analytics and App Store Da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867" y="2179320"/>
            <a:ext cx="1706733" cy="303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</a:t>
            </a:r>
            <a:r>
              <a:rPr lang="en-US" altLang="en-US" sz="1800" b="1" dirty="0"/>
              <a:t/>
            </a:r>
            <a:br>
              <a:rPr lang="en-US" altLang="en-US" sz="1800" b="1" dirty="0"/>
            </a:br>
            <a:r>
              <a:rPr lang="en-US" altLang="en-US" sz="1800" b="1" dirty="0" smtClean="0"/>
              <a:t>2. </a:t>
            </a:r>
            <a:r>
              <a:rPr lang="en-US" sz="1800" b="1" dirty="0" smtClean="0"/>
              <a:t>LINE </a:t>
            </a:r>
            <a:r>
              <a:rPr lang="en-US" sz="1800" b="1" dirty="0"/>
              <a:t>Bubble </a:t>
            </a:r>
            <a:r>
              <a:rPr lang="en-US" sz="1800" b="1" dirty="0" smtClean="0"/>
              <a:t>2</a:t>
            </a:r>
          </a:p>
          <a:p>
            <a:r>
              <a:rPr lang="en-US" sz="1800" b="1" dirty="0" smtClean="0"/>
              <a:t>Overview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753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sz="48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06417963"/>
              </p:ext>
            </p:extLst>
          </p:nvPr>
        </p:nvGraphicFramePr>
        <p:xfrm>
          <a:off x="1066800" y="1397000"/>
          <a:ext cx="7010400" cy="380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66800" y="5206425"/>
            <a:ext cx="693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All rankings are determined in the </a:t>
            </a:r>
            <a:r>
              <a:rPr lang="en-US" sz="1600" b="1" dirty="0" smtClean="0"/>
              <a:t>“</a:t>
            </a:r>
            <a:r>
              <a:rPr lang="en-US" sz="1600" dirty="0" smtClean="0"/>
              <a:t>Games</a:t>
            </a:r>
            <a:r>
              <a:rPr lang="en-US" sz="1600" b="1" dirty="0" smtClean="0"/>
              <a:t>”</a:t>
            </a:r>
            <a:r>
              <a:rPr lang="en-US" sz="1600" dirty="0" smtClean="0"/>
              <a:t> ranking from </a:t>
            </a:r>
            <a:r>
              <a:rPr lang="en-US" sz="1600" dirty="0" err="1" smtClean="0"/>
              <a:t>appannie</a:t>
            </a:r>
            <a:r>
              <a:rPr lang="en-US" sz="1600" dirty="0"/>
              <a:t> </a:t>
            </a:r>
            <a:r>
              <a:rPr lang="en-US" sz="1600" dirty="0" smtClean="0"/>
              <a:t> under “Store Stats” </a:t>
            </a:r>
            <a:r>
              <a:rPr lang="en-US" sz="1600" dirty="0"/>
              <a:t>in </a:t>
            </a:r>
            <a:r>
              <a:rPr lang="en-US" sz="1600" dirty="0" smtClean="0"/>
              <a:t>“Market Data” </a:t>
            </a:r>
            <a:r>
              <a:rPr lang="en-US" sz="1600" dirty="0"/>
              <a:t>s</a:t>
            </a:r>
            <a:r>
              <a:rPr lang="en-US" sz="1600" dirty="0" smtClean="0"/>
              <a:t>ection.</a:t>
            </a:r>
          </a:p>
          <a:p>
            <a:r>
              <a:rPr lang="en-US" sz="1600" dirty="0" smtClean="0"/>
              <a:t>Note: Relevant sources are added in the “Notes” section.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2882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838121"/>
              </p:ext>
            </p:extLst>
          </p:nvPr>
        </p:nvGraphicFramePr>
        <p:xfrm>
          <a:off x="685800" y="1627212"/>
          <a:ext cx="7848600" cy="2716188"/>
        </p:xfrm>
        <a:graphic>
          <a:graphicData uri="http://schemas.openxmlformats.org/drawingml/2006/table">
            <a:tbl>
              <a:tblPr/>
              <a:tblGrid>
                <a:gridCol w="2077374"/>
                <a:gridCol w="5771226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 (iOS), 40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Jun 09, 2014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22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“</a:t>
                      </a:r>
                      <a:r>
                        <a:rPr lang="en-US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Become the manager of your own pro football team!”</a:t>
                      </a: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21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Market Initiatives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effectLst/>
                        </a:rPr>
                        <a:t>Facebook community with 2k followers</a:t>
                      </a:r>
                      <a:r>
                        <a:rPr lang="en-US" sz="1200" baseline="0" dirty="0" smtClean="0">
                          <a:effectLst/>
                        </a:rPr>
                        <a:t>.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>
                          <a:effectLst/>
                        </a:rPr>
                        <a:t>Trip to watch Manchester United Vs. Liverpool (worth up to 250,000 baht)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>
                          <a:effectLst/>
                        </a:rPr>
                        <a:t>Get free line sticker upon download.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3. </a:t>
            </a:r>
            <a:r>
              <a:rPr lang="en-US" sz="1800" b="1" dirty="0" smtClean="0"/>
              <a:t>LINE </a:t>
            </a:r>
            <a:r>
              <a:rPr lang="en-US" sz="1800" b="1" dirty="0"/>
              <a:t>Football League Manager </a:t>
            </a:r>
            <a:endParaRPr lang="en-US" sz="1800" b="1" dirty="0" smtClean="0"/>
          </a:p>
          <a:p>
            <a:r>
              <a:rPr lang="en-US" sz="1800" b="1" dirty="0" smtClean="0"/>
              <a:t>Overview</a:t>
            </a:r>
            <a:endParaRPr lang="en-US" sz="1800" b="1" dirty="0"/>
          </a:p>
        </p:txBody>
      </p:sp>
      <p:pic>
        <p:nvPicPr>
          <p:cNvPr id="10242" name="Picture 2" descr="LINE Football League Manager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6783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screenshots.en.sftcdn.net/en/scrn/69685000/69685721/line-football-league-manager-02-700x4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944" y="4495801"/>
            <a:ext cx="3349856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INE Football League Manag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94605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7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83497"/>
              </p:ext>
            </p:extLst>
          </p:nvPr>
        </p:nvGraphicFramePr>
        <p:xfrm>
          <a:off x="1371600" y="1524000"/>
          <a:ext cx="6781800" cy="2502250"/>
        </p:xfrm>
        <a:graphic>
          <a:graphicData uri="http://schemas.openxmlformats.org/drawingml/2006/table">
            <a:tbl>
              <a:tblPr/>
              <a:tblGrid>
                <a:gridCol w="2238723"/>
                <a:gridCol w="45430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59 (iOS), 64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 (iOS), 3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   Feb </a:t>
                      </a:r>
                      <a:r>
                        <a:rPr lang="en-US" sz="1200" dirty="0"/>
                        <a:t>27, 2014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5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 defense battle game with adorable LINE characters.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50 % Male, 50 %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Unique Selling Position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Existing cute LINE Stickers in new looks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New</a:t>
                      </a:r>
                      <a:r>
                        <a:rPr lang="en-US" sz="1200" baseline="0" dirty="0" smtClean="0">
                          <a:effectLst/>
                        </a:rPr>
                        <a:t> LINE Stickers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4966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Introduction</a:t>
            </a:r>
            <a:endParaRPr lang="en-US" sz="1800" b="1" dirty="0"/>
          </a:p>
        </p:txBody>
      </p:sp>
      <p:pic>
        <p:nvPicPr>
          <p:cNvPr id="9218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782" y="4180265"/>
            <a:ext cx="3947618" cy="2220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0" y="4180265"/>
            <a:ext cx="4343400" cy="22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8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7252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- Community</a:t>
            </a:r>
            <a:endParaRPr lang="en-US" sz="18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990"/>
              </p:ext>
            </p:extLst>
          </p:nvPr>
        </p:nvGraphicFramePr>
        <p:xfrm>
          <a:off x="4572000" y="1981200"/>
          <a:ext cx="4343400" cy="3810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343400"/>
              </a:tblGrid>
              <a:tr h="381000">
                <a:tc>
                  <a:txBody>
                    <a:bodyPr/>
                    <a:lstStyle/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effectLst/>
                        </a:rPr>
                        <a:t>Own website.</a:t>
                      </a:r>
                      <a:r>
                        <a:rPr lang="en-US" sz="1200" baseline="0" dirty="0" smtClean="0">
                          <a:effectLst/>
                        </a:rPr>
                        <a:t> (English) (</a:t>
                      </a:r>
                      <a:r>
                        <a:rPr lang="en-US" sz="1200" baseline="0" dirty="0" smtClean="0">
                          <a:effectLst/>
                          <a:hlinkClick r:id="rId3"/>
                        </a:rPr>
                        <a:t>http://linerangersth.blogspot.com/</a:t>
                      </a:r>
                      <a:r>
                        <a:rPr lang="en-US" sz="1200" baseline="0" dirty="0" smtClean="0">
                          <a:effectLst/>
                        </a:rPr>
                        <a:t>)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723999"/>
              </p:ext>
            </p:extLst>
          </p:nvPr>
        </p:nvGraphicFramePr>
        <p:xfrm>
          <a:off x="304800" y="3657600"/>
          <a:ext cx="4343400" cy="53397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4343400"/>
              </a:tblGrid>
              <a:tr h="396818">
                <a:tc>
                  <a:txBody>
                    <a:bodyPr/>
                    <a:lstStyle/>
                    <a:p>
                      <a:pPr marL="171450" marR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Community in </a:t>
                      </a:r>
                      <a:r>
                        <a:rPr lang="en-US" sz="1200" baseline="0" dirty="0" err="1" smtClean="0">
                          <a:effectLst/>
                        </a:rPr>
                        <a:t>pantip</a:t>
                      </a:r>
                      <a:r>
                        <a:rPr lang="en-US" sz="1200" baseline="0" dirty="0" smtClean="0">
                          <a:effectLst/>
                        </a:rPr>
                        <a:t> (</a:t>
                      </a:r>
                      <a:r>
                        <a:rPr lang="en-US" sz="1200" baseline="0" dirty="0" smtClean="0">
                          <a:effectLst/>
                          <a:hlinkClick r:id="rId4"/>
                        </a:rPr>
                        <a:t>http://pantip.com/tag/LINE_Rangers</a:t>
                      </a:r>
                      <a:r>
                        <a:rPr lang="en-US" sz="1200" baseline="0" dirty="0" smtClean="0">
                          <a:effectLst/>
                        </a:rPr>
                        <a:t>)  – a post every week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381664"/>
              </p:ext>
            </p:extLst>
          </p:nvPr>
        </p:nvGraphicFramePr>
        <p:xfrm>
          <a:off x="3657600" y="5181600"/>
          <a:ext cx="5257800" cy="5339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5257800"/>
              </a:tblGrid>
              <a:tr h="396818">
                <a:tc>
                  <a:txBody>
                    <a:bodyPr/>
                    <a:lstStyle/>
                    <a:p>
                      <a:pPr marL="171450" marR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Create Facebook community (</a:t>
                      </a:r>
                      <a:r>
                        <a:rPr lang="en-US" sz="1200" baseline="0" dirty="0" smtClean="0">
                          <a:effectLst/>
                          <a:hlinkClick r:id="rId5"/>
                        </a:rPr>
                        <a:t>https://www.facebook.com/LINE.Rangers</a:t>
                      </a:r>
                      <a:r>
                        <a:rPr lang="en-US" sz="1200" baseline="0" dirty="0" smtClean="0">
                          <a:effectLst/>
                        </a:rPr>
                        <a:t>) </a:t>
                      </a:r>
                      <a:br>
                        <a:rPr lang="en-US" sz="1200" baseline="0" dirty="0" smtClean="0">
                          <a:effectLst/>
                        </a:rPr>
                      </a:br>
                      <a:r>
                        <a:rPr lang="en-US" sz="1200" baseline="0" dirty="0" smtClean="0">
                          <a:effectLst/>
                        </a:rPr>
                        <a:t> - 135K Likes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" r="58955" b="34630"/>
          <a:stretch/>
        </p:blipFill>
        <p:spPr bwMode="auto">
          <a:xfrm>
            <a:off x="838200" y="1752600"/>
            <a:ext cx="3352800" cy="169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" r="15015" b="20149"/>
          <a:stretch/>
        </p:blipFill>
        <p:spPr bwMode="auto">
          <a:xfrm>
            <a:off x="4935747" y="2743200"/>
            <a:ext cx="3827253" cy="1954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1" t="8990" r="36630" b="5095"/>
          <a:stretch/>
        </p:blipFill>
        <p:spPr bwMode="auto">
          <a:xfrm>
            <a:off x="1442911" y="4343400"/>
            <a:ext cx="1909889" cy="205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19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7252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Partnership 1/2</a:t>
            </a:r>
            <a:endParaRPr lang="en-US" sz="1800" b="1" dirty="0"/>
          </a:p>
        </p:txBody>
      </p:sp>
      <p:pic>
        <p:nvPicPr>
          <p:cNvPr id="10" name="Picture 2" descr="https://scontent.fbkk1-1.fna.fbcdn.net/hphotos-xpt1/v/t1.0-9/11146246_432583136909669_4150300995356317633_n.jpg?oh=babeff34b21ed57a3db56aa3b1b2b650&amp;oe=5654880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856380"/>
            <a:ext cx="31813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content.fbkk1-1.fna.fbcdn.net/hphotos-xtf1/v/t1.0-9/10403030_278528248986907_4226393247524008025_n.jpg?oh=62a5e8fae19557a3e9242f0c95ffa8ae&amp;oe=5619FCEC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1" r="27429"/>
          <a:stretch/>
        </p:blipFill>
        <p:spPr bwMode="auto">
          <a:xfrm>
            <a:off x="5476058" y="2819400"/>
            <a:ext cx="1610542" cy="33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95799"/>
              </p:ext>
            </p:extLst>
          </p:nvPr>
        </p:nvGraphicFramePr>
        <p:xfrm>
          <a:off x="3091271" y="1905000"/>
          <a:ext cx="3233329" cy="59493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233329"/>
              </a:tblGrid>
              <a:tr h="304800">
                <a:tc>
                  <a:txBody>
                    <a:bodyPr/>
                    <a:lstStyle/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dirty="0" smtClean="0"/>
                        <a:t>With AIS – Free limited edition dolls</a:t>
                      </a:r>
                    </a:p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dirty="0" smtClean="0"/>
                        <a:t>With Red Bull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943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7252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Partnership 2/2</a:t>
            </a:r>
            <a:endParaRPr lang="en-US" sz="1800" b="1" dirty="0"/>
          </a:p>
        </p:txBody>
      </p:sp>
      <p:pic>
        <p:nvPicPr>
          <p:cNvPr id="3076" name="Picture 4" descr="https://scontent.fbkk1-1.fna.fbcdn.net/hphotos-xaf1/v/t1.0-9/10599604_304183129754752_9070731292386686180_n.jpg?oh=09788fbac47d6828effca4e7c7393b16&amp;oe=564EEF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048000"/>
            <a:ext cx="3886200" cy="28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content.fbkk1-1.fna.fbcdn.net/hphotos-xfp1/t31.0-8/10856593_363430627163335_2457901480588702891_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399" y="3048000"/>
            <a:ext cx="3843021" cy="288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179434"/>
              </p:ext>
            </p:extLst>
          </p:nvPr>
        </p:nvGraphicFramePr>
        <p:xfrm>
          <a:off x="3200400" y="1981200"/>
          <a:ext cx="2743200" cy="59493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743200"/>
              </a:tblGrid>
              <a:tr h="304800">
                <a:tc>
                  <a:txBody>
                    <a:bodyPr/>
                    <a:lstStyle/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dirty="0" smtClean="0"/>
                        <a:t>With Samsung</a:t>
                      </a:r>
                    </a:p>
                    <a:p>
                      <a:pPr marL="171450" indent="-171450" fontAlgn="t"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dirty="0" smtClean="0"/>
                        <a:t>With True – LINE x True Café</a:t>
                      </a:r>
                      <a:endParaRPr lang="en-US" dirty="0"/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984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6" y="2895601"/>
            <a:ext cx="2699384" cy="147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708562"/>
              </p:ext>
            </p:extLst>
          </p:nvPr>
        </p:nvGraphicFramePr>
        <p:xfrm>
          <a:off x="2010123" y="1905000"/>
          <a:ext cx="5381277" cy="53397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5381277"/>
              </a:tblGrid>
              <a:tr h="304800">
                <a:tc>
                  <a:txBody>
                    <a:bodyPr/>
                    <a:lstStyle/>
                    <a:p>
                      <a:pPr marL="171450" marR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External Media Push in TV Channel 3 Morning News and BTS Wrap (FB) </a:t>
                      </a:r>
                      <a:br>
                        <a:rPr lang="en-US" sz="1200" baseline="0" dirty="0" smtClean="0">
                          <a:effectLst/>
                        </a:rPr>
                      </a:br>
                      <a:r>
                        <a:rPr lang="en-US" sz="1200" baseline="0" dirty="0" smtClean="0">
                          <a:effectLst/>
                        </a:rPr>
                        <a:t>Link: </a:t>
                      </a:r>
                      <a:r>
                        <a:rPr lang="en-US" sz="1200" baseline="0" dirty="0" smtClean="0">
                          <a:effectLst/>
                          <a:hlinkClick r:id="rId4"/>
                        </a:rPr>
                        <a:t>https://www.youtube.com/watch?v=P5Mpm9EFWw4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7252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Offline Media Push</a:t>
            </a:r>
            <a:endParaRPr lang="en-US" sz="1800" b="1" dirty="0"/>
          </a:p>
        </p:txBody>
      </p:sp>
      <p:pic>
        <p:nvPicPr>
          <p:cNvPr id="2050" name="Picture 2" descr="https://scontent.fbkk1-1.fna.fbcdn.net/hphotos-xat1/v/t1.0-9/10304501_271418656364533_377788190912951200_n.jpg?oh=e8f0b1b3edd4e5485f73224b11483323&amp;oe=564853A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41" y="2895601"/>
            <a:ext cx="240029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content.fbkk1-1.fna.fbcdn.net/hphotos-xfp1/v/t1.0-9/10007471_272929126213486_7171716413963286060_n.jpg?oh=f01de2301ac98939ffdbe5d026689317&amp;oe=56104B6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41" y="2895601"/>
            <a:ext cx="2613659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content.fbkk1-1.fna.fbcdn.net/hphotos-xpa1/v/t1.0-9/22830_396238263882571_3387352024518459250_n.jpg?oh=27f676cc8ce3d682b4a3016ad42bdfd9&amp;oe=565427E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495800"/>
            <a:ext cx="21335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709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90931"/>
              </p:ext>
            </p:extLst>
          </p:nvPr>
        </p:nvGraphicFramePr>
        <p:xfrm>
          <a:off x="2133600" y="1843462"/>
          <a:ext cx="5029200" cy="59493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5029200"/>
              </a:tblGrid>
              <a:tr h="304800">
                <a:tc>
                  <a:txBody>
                    <a:bodyPr/>
                    <a:lstStyle/>
                    <a:p>
                      <a:pPr marL="171450" marR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aseline="0" dirty="0" smtClean="0">
                          <a:effectLst/>
                        </a:rPr>
                        <a:t>LINE Ranger Drawing Competition</a:t>
                      </a:r>
                      <a:br>
                        <a:rPr lang="en-US" sz="1400" baseline="0" dirty="0" smtClean="0">
                          <a:effectLst/>
                        </a:rPr>
                      </a:br>
                      <a:r>
                        <a:rPr lang="en-US" sz="1400" baseline="0" dirty="0" smtClean="0">
                          <a:effectLst/>
                        </a:rPr>
                        <a:t>Link: </a:t>
                      </a:r>
                      <a:r>
                        <a:rPr lang="en-US" sz="1400" baseline="0" dirty="0" smtClean="0">
                          <a:effectLst/>
                          <a:hlinkClick r:id="rId3"/>
                        </a:rPr>
                        <a:t>https://www.youtube.com/watch?v=P5Mpm9EFWw4</a:t>
                      </a:r>
                      <a:r>
                        <a:rPr lang="en-US" sz="1400" baseline="0" dirty="0" smtClean="0">
                          <a:effectLst/>
                        </a:rPr>
                        <a:t> 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57200" y="7252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Event</a:t>
            </a:r>
            <a:endParaRPr lang="en-US" sz="1800" b="1" dirty="0"/>
          </a:p>
        </p:txBody>
      </p:sp>
      <p:pic>
        <p:nvPicPr>
          <p:cNvPr id="8194" name="Picture 2" descr="https://scontent.fbkk1-1.fna.fbcdn.net/hphotos-xfa1/v/t1.0-9/1560602_351199961719735_6812494781346310312_n.jpg?oh=0453feae98e8db6912fa504b417b8fb6&amp;oe=5659CC8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79" y="2809199"/>
            <a:ext cx="3353221" cy="343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56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725269"/>
            <a:ext cx="670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endParaRPr lang="en-US" altLang="en-US" sz="1800" b="1" dirty="0" smtClean="0">
              <a:solidFill>
                <a:srgbClr val="BFBFBF"/>
              </a:solidFill>
            </a:endParaRPr>
          </a:p>
          <a:p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Noteworthy Japanese Campaign 1/4</a:t>
            </a:r>
            <a:endParaRPr lang="en-US" sz="1800" b="1" dirty="0"/>
          </a:p>
        </p:txBody>
      </p:sp>
      <p:pic>
        <p:nvPicPr>
          <p:cNvPr id="6146" name="Picture 2" descr="https://scontent.fbkk1-1.fna.fbcdn.net/hphotos-xpf1/v/t1.0-9/10632704_317132905126441_4510291894645704273_n.jpg?oh=2c98c2d49a2a99fd14b1abec7c7fead0&amp;oe=560FDAD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05000"/>
            <a:ext cx="7315200" cy="427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49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725269"/>
            <a:ext cx="670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endParaRPr lang="en-US" altLang="en-US" sz="1800" b="1" dirty="0" smtClean="0">
              <a:solidFill>
                <a:srgbClr val="BFBFBF"/>
              </a:solidFill>
            </a:endParaRPr>
          </a:p>
          <a:p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Noteworthy Korean </a:t>
            </a:r>
            <a:r>
              <a:rPr lang="en-US" sz="1800" b="1" dirty="0"/>
              <a:t>Campaign </a:t>
            </a:r>
            <a:r>
              <a:rPr lang="en-US" sz="1800" b="1" dirty="0" smtClean="0"/>
              <a:t>2/4</a:t>
            </a:r>
            <a:endParaRPr lang="en-US" sz="1800" b="1" dirty="0"/>
          </a:p>
        </p:txBody>
      </p:sp>
      <p:pic>
        <p:nvPicPr>
          <p:cNvPr id="9218" name="Picture 2" descr="https://scontent.fbkk1-1.fna.fbcdn.net/hphotos-xat1/v/t1.0-9/11140248_423957654443965_5168182939619739377_n.jpg?oh=a707a28970b73e200850f741de1b2c04&amp;oe=561D63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2500"/>
            <a:ext cx="4572000" cy="454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35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725269"/>
            <a:ext cx="670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endParaRPr lang="en-US" altLang="en-US" sz="1800" b="1" dirty="0" smtClean="0">
              <a:solidFill>
                <a:srgbClr val="BFBFBF"/>
              </a:solidFill>
            </a:endParaRPr>
          </a:p>
          <a:p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Noteworthy International </a:t>
            </a:r>
            <a:r>
              <a:rPr lang="en-US" sz="1800" b="1" dirty="0"/>
              <a:t>Campaign </a:t>
            </a:r>
            <a:r>
              <a:rPr lang="en-US" sz="1800" b="1" dirty="0" smtClean="0"/>
              <a:t>3/4</a:t>
            </a:r>
            <a:endParaRPr lang="en-US" sz="1800" b="1" dirty="0"/>
          </a:p>
        </p:txBody>
      </p:sp>
      <p:pic>
        <p:nvPicPr>
          <p:cNvPr id="7170" name="Picture 2" descr="https://scontent.fbkk1-1.fna.fbcdn.net/hphotos-xfa1/v/t1.0-9/644360_339955272844204_6501706255274963497_n.jpg?oh=39f8895bee7ceb6fa57573bedb8d1ba6&amp;oe=561977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0237"/>
            <a:ext cx="8001000" cy="4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06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577850" y="1392239"/>
            <a:ext cx="818515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52400" y="381000"/>
            <a:ext cx="8839200" cy="9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>
              <a:buClr>
                <a:schemeClr val="dk2"/>
              </a:buClr>
              <a:buSzPct val="25000"/>
            </a:pPr>
            <a:r>
              <a:rPr lang="en-US" sz="4800" b="1" dirty="0">
                <a:solidFill>
                  <a:srgbClr val="FF0000"/>
                </a:solidFill>
              </a:rPr>
              <a:t>1</a:t>
            </a:r>
            <a:r>
              <a:rPr lang="en-US" sz="4800" b="1" dirty="0" smtClean="0">
                <a:solidFill>
                  <a:srgbClr val="FF0000"/>
                </a:solidFill>
              </a:rPr>
              <a:t>) Major Gaming Companies</a:t>
            </a:r>
            <a:endParaRPr lang="en-US" sz="2400" b="0" i="0" u="none" strike="noStrike" cap="none" baseline="0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76473623"/>
              </p:ext>
            </p:extLst>
          </p:nvPr>
        </p:nvGraphicFramePr>
        <p:xfrm>
          <a:off x="1524000" y="1676400"/>
          <a:ext cx="60960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23337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006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725269"/>
            <a:ext cx="670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endParaRPr lang="en-US" altLang="en-US" sz="1800" b="1" dirty="0" smtClean="0">
              <a:solidFill>
                <a:srgbClr val="BFBFBF"/>
              </a:solidFill>
            </a:endParaRPr>
          </a:p>
          <a:p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Noteworthy International </a:t>
            </a:r>
            <a:r>
              <a:rPr lang="en-US" sz="1800" b="1" dirty="0"/>
              <a:t>Campaign </a:t>
            </a:r>
            <a:r>
              <a:rPr lang="en-US" sz="1800" b="1" dirty="0" smtClean="0"/>
              <a:t>4/4</a:t>
            </a:r>
            <a:endParaRPr lang="en-US" sz="1800" b="1" dirty="0"/>
          </a:p>
        </p:txBody>
      </p:sp>
      <p:pic>
        <p:nvPicPr>
          <p:cNvPr id="10242" name="Picture 2" descr="https://scontent.fbkk1-1.fna.fbcdn.net/hphotos-xpa1/v/t1.0-9/20003_440097949496602_6452076033314229839_n.jpg?oh=463ac69f95034fa317b645224f0923a8&amp;oe=564EF5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133600"/>
            <a:ext cx="38862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756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97808342"/>
              </p:ext>
            </p:extLst>
          </p:nvPr>
        </p:nvGraphicFramePr>
        <p:xfrm>
          <a:off x="334963" y="1397000"/>
          <a:ext cx="8542337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" y="381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Timeline 1/4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469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08899711"/>
              </p:ext>
            </p:extLst>
          </p:nvPr>
        </p:nvGraphicFramePr>
        <p:xfrm>
          <a:off x="334963" y="1397000"/>
          <a:ext cx="8542337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" y="381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</a:t>
            </a:r>
            <a:r>
              <a:rPr lang="en-US" sz="1800" b="1" dirty="0"/>
              <a:t>Timeline </a:t>
            </a:r>
            <a:r>
              <a:rPr lang="en-US" sz="1800" b="1" dirty="0" smtClean="0"/>
              <a:t>2/4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74904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69088791"/>
              </p:ext>
            </p:extLst>
          </p:nvPr>
        </p:nvGraphicFramePr>
        <p:xfrm>
          <a:off x="334963" y="1397000"/>
          <a:ext cx="8542337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" y="381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</a:t>
            </a:r>
            <a:r>
              <a:rPr lang="en-US" sz="1800" b="1" dirty="0"/>
              <a:t>Timeline </a:t>
            </a:r>
            <a:r>
              <a:rPr lang="en-US" sz="1800" b="1" dirty="0" smtClean="0"/>
              <a:t>3/4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02094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38632303"/>
              </p:ext>
            </p:extLst>
          </p:nvPr>
        </p:nvGraphicFramePr>
        <p:xfrm>
          <a:off x="334963" y="1397000"/>
          <a:ext cx="8542337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0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" y="3810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Initiatives – </a:t>
            </a:r>
            <a:r>
              <a:rPr lang="en-US" sz="1800" b="1" dirty="0"/>
              <a:t>Timeline </a:t>
            </a:r>
            <a:r>
              <a:rPr lang="en-US" sz="1800" b="1" dirty="0" smtClean="0"/>
              <a:t>4/4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2437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07240460"/>
              </p:ext>
            </p:extLst>
          </p:nvPr>
        </p:nvGraphicFramePr>
        <p:xfrm>
          <a:off x="1066800" y="1600200"/>
          <a:ext cx="701040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 descr="LINE Rangers - Google Play App Ranking and App Store Stat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2447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" y="5244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4. </a:t>
            </a:r>
            <a:r>
              <a:rPr lang="en-US" sz="1800" b="1" dirty="0" smtClean="0"/>
              <a:t>LINE Rangers</a:t>
            </a:r>
          </a:p>
          <a:p>
            <a:r>
              <a:rPr lang="en-US" sz="1800" b="1" dirty="0" smtClean="0"/>
              <a:t>Market Strategies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34113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199460"/>
              </p:ext>
            </p:extLst>
          </p:nvPr>
        </p:nvGraphicFramePr>
        <p:xfrm>
          <a:off x="381000" y="1828800"/>
          <a:ext cx="8458200" cy="2181054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16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18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13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Jan 28,</a:t>
                      </a:r>
                      <a:r>
                        <a:rPr lang="en-US" sz="1200" baseline="0" dirty="0" smtClean="0"/>
                        <a:t> 2014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</a:t>
                      </a:r>
                      <a:r>
                        <a:rPr lang="en-US" sz="1200" dirty="0" smtClean="0">
                          <a:sym typeface="Arial"/>
                        </a:rPr>
                        <a:t>Be a Cookie Hero …</a:t>
                      </a:r>
                      <a:r>
                        <a:rPr lang="en-US" sz="1200" baseline="0" dirty="0" smtClean="0">
                          <a:sym typeface="Arial"/>
                        </a:rPr>
                        <a:t> </a:t>
                      </a:r>
                      <a:r>
                        <a:rPr lang="en-US" sz="1200" dirty="0" smtClean="0">
                          <a:sym typeface="Arial"/>
                        </a:rPr>
                        <a:t>Control your character either with touch screen gestures or virtual buttons.”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50 % Male, 50 %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7252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5. </a:t>
            </a:r>
            <a:r>
              <a:rPr lang="en-US" sz="1800" b="1" dirty="0" smtClean="0"/>
              <a:t>LINE Cookie Run</a:t>
            </a:r>
          </a:p>
          <a:p>
            <a:r>
              <a:rPr lang="en-US" sz="1800" b="1" dirty="0" smtClean="0"/>
              <a:t>Introduction</a:t>
            </a:r>
            <a:endParaRPr lang="en-US" sz="1800" b="1" dirty="0"/>
          </a:p>
        </p:txBody>
      </p:sp>
      <p:pic>
        <p:nvPicPr>
          <p:cNvPr id="8194" name="Picture 2" descr="LINE Cookie Run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6122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4267200"/>
            <a:ext cx="341376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7200" y="609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5. </a:t>
            </a:r>
            <a:r>
              <a:rPr lang="en-US" sz="1800" b="1" dirty="0" smtClean="0"/>
              <a:t>LINE Cookie Run</a:t>
            </a:r>
          </a:p>
          <a:p>
            <a:r>
              <a:rPr lang="en-US" sz="1800" b="1" dirty="0" smtClean="0"/>
              <a:t>Marketing Initiatives - Community</a:t>
            </a:r>
            <a:endParaRPr lang="en-US" sz="1800" b="1" dirty="0"/>
          </a:p>
        </p:txBody>
      </p:sp>
      <p:pic>
        <p:nvPicPr>
          <p:cNvPr id="13" name="Picture 2" descr="LINE Cookie Run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6122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679593"/>
              </p:ext>
            </p:extLst>
          </p:nvPr>
        </p:nvGraphicFramePr>
        <p:xfrm>
          <a:off x="5105400" y="2362200"/>
          <a:ext cx="2819400" cy="65589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819400"/>
              </a:tblGrid>
              <a:tr h="547456">
                <a:tc>
                  <a:txBody>
                    <a:bodyPr/>
                    <a:lstStyle/>
                    <a:p>
                      <a:pPr marL="0" lvl="0" indent="0">
                        <a:buFont typeface="+mj-lt"/>
                        <a:buNone/>
                      </a:pPr>
                      <a:r>
                        <a:rPr lang="en-US" sz="1600" u="none" strike="noStrike" cap="none" baseline="0" dirty="0" smtClean="0">
                          <a:effectLst/>
                          <a:sym typeface="Arial"/>
                          <a:rtl val="0"/>
                        </a:rPr>
                        <a:t>Not too organic Facebook Community with 20K Likes</a:t>
                      </a:r>
                      <a:endParaRPr lang="en-US" sz="1600" b="0" i="0" u="none" strike="noStrike" cap="none" baseline="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  <a:rtl val="0"/>
                      </a:endParaRP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228707"/>
              </p:ext>
            </p:extLst>
          </p:nvPr>
        </p:nvGraphicFramePr>
        <p:xfrm>
          <a:off x="1066800" y="4572000"/>
          <a:ext cx="2971799" cy="65589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971799"/>
              </a:tblGrid>
              <a:tr h="6558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ym typeface="Arial"/>
                        </a:rPr>
                        <a:t>Organic </a:t>
                      </a:r>
                      <a:r>
                        <a:rPr lang="en-US" sz="1600" dirty="0" err="1" smtClean="0">
                          <a:sym typeface="Arial"/>
                        </a:rPr>
                        <a:t>Pantip</a:t>
                      </a:r>
                      <a:r>
                        <a:rPr lang="en-US" sz="1600" dirty="0" smtClean="0">
                          <a:sym typeface="Arial"/>
                        </a:rPr>
                        <a:t> community</a:t>
                      </a:r>
                      <a:r>
                        <a:rPr lang="en-US" sz="1600" baseline="0" dirty="0" smtClean="0">
                          <a:sym typeface="Arial"/>
                        </a:rPr>
                        <a:t> with an average of a post per day</a:t>
                      </a:r>
                      <a:endParaRPr lang="en-US" sz="1600" dirty="0" smtClean="0">
                        <a:sym typeface="Arial"/>
                      </a:endParaRP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827476"/>
            <a:ext cx="3581401" cy="199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657600"/>
            <a:ext cx="4408624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218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528149"/>
              </p:ext>
            </p:extLst>
          </p:nvPr>
        </p:nvGraphicFramePr>
        <p:xfrm>
          <a:off x="2057400" y="1797742"/>
          <a:ext cx="4648200" cy="716858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4648200"/>
              </a:tblGrid>
              <a:tr h="685800">
                <a:tc>
                  <a:txBody>
                    <a:bodyPr/>
                    <a:lstStyle/>
                    <a:p>
                      <a:pPr marL="171450" marR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With Toyota – Free Toyota Yaris by downloading the game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>
                          <a:effectLst/>
                        </a:rPr>
                        <a:t>With AIS 3G – Extra rewards for Top-ups including thumb drive</a:t>
                      </a:r>
                    </a:p>
                    <a:p>
                      <a:pPr marL="171450" indent="-17145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aseline="0" dirty="0" smtClean="0">
                          <a:effectLst/>
                        </a:rPr>
                        <a:t>With Samsung – Free phones for winners of tournament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57200" y="609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5. </a:t>
            </a:r>
            <a:r>
              <a:rPr lang="en-US" sz="1800" b="1" dirty="0" smtClean="0"/>
              <a:t>LINE Cookie Run</a:t>
            </a:r>
          </a:p>
          <a:p>
            <a:r>
              <a:rPr lang="en-US" sz="1800" b="1" dirty="0" smtClean="0"/>
              <a:t>Marketing Initiatives - Partnership</a:t>
            </a:r>
            <a:endParaRPr lang="en-US" sz="1800" b="1" dirty="0"/>
          </a:p>
        </p:txBody>
      </p:sp>
      <p:pic>
        <p:nvPicPr>
          <p:cNvPr id="13" name="Picture 2" descr="LINE Cookie Run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6122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scontent.fbkk1-1.fna.fbcdn.net/hphotos-xap1/v/t1.0-9/1609671_1469833129897651_1141806215_n.jpg?oh=88c2b21d5851d3c6c95810dad5c0481c&amp;oe=564CA3F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60483"/>
            <a:ext cx="3193795" cy="191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content.fbkk1-1.fna.fbcdn.net/hphotos-xaf1/t31.0-8/10344283_279598882213177_2644367628611353200_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t="4112" r="8924"/>
          <a:stretch/>
        </p:blipFill>
        <p:spPr bwMode="auto">
          <a:xfrm>
            <a:off x="3124200" y="4724400"/>
            <a:ext cx="2743200" cy="169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tech.mthai.com/wp-content/uploads/2014/05/MobileExpo_pr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660484"/>
            <a:ext cx="3429000" cy="19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6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18111"/>
              </p:ext>
            </p:extLst>
          </p:nvPr>
        </p:nvGraphicFramePr>
        <p:xfrm>
          <a:off x="1600200" y="2438400"/>
          <a:ext cx="1828800" cy="41205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828800"/>
              </a:tblGrid>
              <a:tr h="304800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aseline="0" dirty="0" smtClean="0">
                          <a:effectLst/>
                        </a:rPr>
                        <a:t>LINE Game Event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57200" y="609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5. </a:t>
            </a:r>
            <a:r>
              <a:rPr lang="en-US" sz="1800" b="1" dirty="0" smtClean="0"/>
              <a:t>LINE Cookie Run</a:t>
            </a:r>
          </a:p>
          <a:p>
            <a:r>
              <a:rPr lang="en-US" sz="1800" b="1" dirty="0" smtClean="0"/>
              <a:t>Marketing Initiatives - Events</a:t>
            </a:r>
            <a:endParaRPr lang="en-US" sz="1800" b="1" dirty="0"/>
          </a:p>
        </p:txBody>
      </p:sp>
      <p:pic>
        <p:nvPicPr>
          <p:cNvPr id="13" name="Picture 2" descr="LINE Cookie Run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6122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scontent.fbkk1-1.fna.fbcdn.net/hphotos-xfp1/v/t1.0-9/10013848_1474505926097038_405370554_n.jpg?oh=2c13c13104c3a2b5a22f794195a2c38b&amp;oe=564960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0"/>
          <a:stretch/>
        </p:blipFill>
        <p:spPr bwMode="auto">
          <a:xfrm>
            <a:off x="5000625" y="1676400"/>
            <a:ext cx="2667000" cy="253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167525"/>
              </p:ext>
            </p:extLst>
          </p:nvPr>
        </p:nvGraphicFramePr>
        <p:xfrm>
          <a:off x="4572000" y="4571422"/>
          <a:ext cx="3962400" cy="53397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3962400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Cookie Run Thailand Championship </a:t>
                      </a:r>
                      <a:br>
                        <a:rPr lang="en-US" sz="1200" baseline="0" dirty="0" smtClean="0">
                          <a:effectLst/>
                        </a:rPr>
                      </a:br>
                      <a:r>
                        <a:rPr lang="en-US" sz="1200" baseline="0" dirty="0" smtClean="0">
                          <a:effectLst/>
                        </a:rPr>
                        <a:t>Link: </a:t>
                      </a:r>
                      <a:r>
                        <a:rPr lang="en-US" sz="1200" baseline="0" dirty="0" smtClean="0">
                          <a:effectLst/>
                          <a:hlinkClick r:id="rId5"/>
                        </a:rPr>
                        <a:t>https://www.youtube.com/watch?v=Rw0pJKkVyOY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endParaRPr lang="th-TH" sz="1200" baseline="0" dirty="0" smtClean="0">
                        <a:effectLst/>
                      </a:endParaRP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4" y="3886200"/>
            <a:ext cx="3562966" cy="18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775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577850" y="4352925"/>
            <a:ext cx="7804150" cy="1349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295400" y="2655886"/>
            <a:ext cx="696125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>
              <a:buClr>
                <a:schemeClr val="dk2"/>
              </a:buClr>
              <a:buSzPct val="25000"/>
            </a:pPr>
            <a:r>
              <a:rPr lang="en-US" sz="4800" b="1" dirty="0" smtClean="0">
                <a:solidFill>
                  <a:srgbClr val="FF0000"/>
                </a:solidFill>
              </a:rPr>
              <a:t>A. LINE</a:t>
            </a:r>
            <a:endParaRPr lang="en-US" sz="2400" b="0" i="0" u="none" strike="noStrike" cap="none" baseline="0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AutoShape 2" descr="data:image/jpeg;base64,/9j/4AAQSkZJRgABAQAAAQABAAD/2wCEAAkGBw8NDw8MDQ8NDQ0NDwwODQ8MDw8PDQ4NFREZFhQRFRQYHCgsGBolHBQVITEhJSkrLi4uFx8zOD8sNyktLi4BCgoKDg0OGBAQFywmHyQsKywsLCwsLCwsLCwsLCssLCwvLCwsLCwsLCwsLCwsLC0sLCwsLC0sLCwsLCwsLCwsLP/AABEIAOEA4QMBEQACEQEDEQH/xAAbAAACAgMBAAAAAAAAAAAAAAABAgAGAwQFB//EAEcQAAEDAQMGBhADCAIDAAAAAAEAAgMRBAUGEiExQVFxE2FzkbLBBxYiIzI0UlNygZKTobHR0iRCghQzQ2KDorPhFVRjo8L/xAAaAQACAwEBAAAAAAAAAAAAAAAAAQIEBQMG/8QANxEAAgECAQYNAwUBAQEAAAAAAAECAxEEBSExM4GREhQVMkFRYXGhscHR4RNSUyI0QvDxI3Ji/9oADAMBAAIRAxEAPwD3FAEQBEAY5Zms8IgKtXxdGjz5bOkNGk05L1jGgFyzKmXILmQb783uc3VgukxG+m+QedceXJfj8fgj9ePUKb7b5B50uXJ/jW/4FxiPUKb+b5B50cuz/Gt/wLjK6he2BvkHnS5dn+Nb/gXGV1AOIm+bPOny7P8AGt/wLjS6hHYlaP4Z50cuT/Gt/wAEXi+wxnFLfNHnRy5U/Gt/wR45/wDIO2tvmjzp8t1Pxrf8C44/tFOLW+aPOjlup+Nb/gXHX9opxe3zR9pPlqp+Nb/gXHn9viKcZN8yfaRy1U/Gt/wLjz+3xFOM2+ZPtJ8s1Pxrf8Bx+X2+IDjVvmT7SfLNT8a3/AuPy+3xFONx5g+0jlip+Nb/AIFyhL7fEHbwPMH2k+WKn41v+A5Ql9viA45HmD7X+kcr1Pxrf8ByhL7fEBx0PMH2/wDSfK9T8a3/AALlCX2rf8A7ex5g+3/pHK1T8a3/AAHKEvtW/wCDYgxxCcz43s4wQ5dI5X+6nud/OxKOUfuhuf8Ah3LBfNntP7qRpd5JzO5ir1HG0artGWfqeZ/Owt0sVSqZk8/UzfVssEQBEARAEQBEm0ldgc62XhTuWc68/jcqyleFHMuvp2HOdRLMjlSPLs5Nd6w27u7K0pN6TE5RIMQoIiOQIxOSEYygQjkxGF6ZFmFwTIMQhMQjgmRMTgmIxkKQhCmIxlMQpTAVMQpTAUpiFTABQBGuLTUEg7QhpPSJotNwYvfERFaSZI8wD/zs+oWhhsfOlmnnj4r3LdDGSp5pZ14ov0EzZGiRjg5jhVrhoIW/CcZxUou6ZsRkpK6eYdSJEQBEAc28rV/Db+r6Lz2VMY5S+jB5lp7+rYcqk7ZkcwrFK4hUWIQpEWIUiIjkCMTkCMZQIQpkTE5MizE4JkRCECMbgmRMTgmIQhMRjcExGNykIQpiFTABQAhUhCpgApgKUCAUwLLg6/zZpBBK7vEhpn/hvOh27aruBxX0Z8F81+D6/feW8JX+lKz0Pw7T0heiNoiAMVplyGF2wZt6r4ut9GjKe7vIydlc4DnVNSvG3vnZUbFKBCFRYhCVEixSgiI5AjE5AhCgQhTImN6BMxFMgKUxGNwQIwuCZEQhMQjgmBicFIRjKYhUCFKYCFSAVMAFAClMQCmAEAepYPvL9psrC41kiPBPrpNB3J5iPivRYCt9Sir6Vm/uw28HV4dNX0rMdxXS0c++X0a1u0k8w/2sXLM7QhDrd93+nGs8xyKrz5XAgQpKTEYyVEiLVAhSgiY3IEYygQY4XSHJY1zzsaCab9i6U6U6jtBN9wKLlmSN+HD8z87yyMcZyncw+q0qWSK8s8mo+L8Pc7Rws3pzG7FhqIeG+R54qNHX81ehkakudJvcvnxOqwcelm0y47M3+HX0nPPWrUcmYaP8N7b9TosNSXQZRdVn8xF62ArpxHD/AI1uJfQp/agG6bMf4EPqYAlxLD/jjuQfQp/ajBLcFldphA9Fz2/IrnLJ2Gl/Dc2vJkHhqT/iaM+FIHeA+WM72ubzEV+KrzyTSfNbXj/d5ylgoPQ2cm2YSnbnifHKNhrG7mOb4qnUyVVjzWn4f3eV54Ka5rucG2WKWE0ljfGdWUMx3HQfUqNSlOm7Ti0VJwlDnKxrFQICFMBSmAhTACYClMQpTABTAuHY2tFJZ4dTo2yDe11P/paeS52qSj1q+7/TQyfL9co9n98y/rbNU5V9nOz9XUsDLXOht9CvX6Dl1WKVwVQApKiIQpEWKUWEKUCDBZ3ynJjaXHXsG86l1o0KlaXBgrhGLk7I7VjuJjc8xyz5Lahg+q3sNkeEc9V3fV0e78O4twwyXOOtHG1gyWgNA0BoAC14QjBcGKsuwspJZkMpDIgAJARAgJABAASEBIBJGBwLXAOadIcAQd4Ki0mrMi0nmZX7zwpDLV0J4B+wZ4j+nV6uZZ1bJtOeeGZ+H97ipVwcJZ45vIp95XbNZXZMzKA+C4Z43bndWlY9ahOi7TXsZtSlKm7SRolczmKUwFKYClMAFMBSmBZux7447kJOk1X8m6/Y/QuYDW7GekrfNk5F+nOz9XUsDLPOht9CtX6DlVWKV7gqgVwEpAISkRFKBG/d12Om7t1Wx/3O3cXGtPBZOlX/AFyzR8X3e52pUXPO9BYIYWxtyWANaNQXpKVKFKPBgrIuxioqyMi6EiIAiAIgCIACQAQIhSABSAVAgJCAUgMU8LZGlkjWvY7M5rhUFQlFSVpK6IyipKzKTf8Ahl0NZrPV8QqXM0vjG0eU34jj0rFxWAdP9VPOurpXv5mZXwrj+qGgrRWcUhSmApUgFKYAKYFl7Hvjh5GTpNV/Juv2P0LmB1uw9JW+bJxsQHPH+rqWDlnnQ2+hVxHQciqxSsCqQgEoC4KoInTum7uE75IO9jwQfzn6LVyfk/6v/Sov09C6/jz7tNijR4X6noLAAvSF4iAIgCIAiAIgCIACQEKBASABSABQICQClIQpSEBJiKfinD4AdarO2gzumjboG17R8x61kY3B2vUgu9evuZ2Kw384bUVErLM8QqQAKYClAFl7Hvjh5GTpNWhk3X7H6F3Aa3Yz0lb5snFxDpj/AFdSwcs86G30KmJ0o49VilUFUABIRt3XY+HfQ+A2hefk31q7gcJxipZ81afbadaNPhy7C0NAAAGYDMANAC9WkkrI0QpgRAEQBEARAEQBEABIAIEQpAAoACQhUhAKQClIQCkIUqIigYruf9mkEsYpDKTQDRHJpLdx0j1jUsPGYf6UuFHQ/BmTiqPAldaGcAqmVBUwFKYyy9j3xw8jJ0mrQybr9j9C7gNbsZ6St82TiYi0x7n9Swcsc6Hc/QqYnSjjVWMVAVQAEhFsu6y8DG1n5j3T+Nx0/T1L12Dw6oUlHp0vv/uY06UOBGxtK0dCIAiAIgCIAiAIgAJARAgIACQAKQgJABAgFIQpUQFKQhSkI1LysbbRE+F+h4zHyXaWu9RXKrTVSDiznUgpxcWeYTROjc6N4o5jnNcNjgaFeecXFtPoMNpp2ZjSEKUwLJ2PvHDyEnSar+TdfsfoXcBrdh6SvQG0cPEhzx7n9Swssc6Hc/Qp4rSji1WMVAVQBu3LDwkza6GVefVo+JCu5Oo/Urq+hZ92jxOtCPCmi1L1JpEQBEAUm87TM+aR3CyMyHvbG2N7mta1poMw15l5nE4yq60rSas2tPUZlWtLhvOWu6p3SQRvfneW90RmqQaV9dFv4ao6lKM3paL9KXCgmba7nQ17wmdHDLIymUyN7m10ZQGZcq9RwpymuhNkKkuDFspNjtk7JWScNK8l7csPe5zHtJzgt0fReco4yqqqbk87MqGImpp3LffdofFZ5ZIzR4DQ06ckucG19VarfxdV0qMprT7uxpV5uFNyRTLFeU1nkEokllFe+RyPc4PbrpU5jsPUsChjqkJ3bbXTnMyniZRldsvdmtDZWNljOUx4Dmni+q9JGanFSjoZrxkpK6JaJMlj3jOWtc4DbQVRKXBi2KTsmzzr/kbS1/DieUyA5RBc7g3fylmjJ4qLzCxtVS4fCfpuMVYmfC4Vy8XxanRWaWWPM8MGSTnyS4gV9Var0GIqOnSlNabGtWnwKbkjzx80pJJntBJ0kyyaeded4xUb5z3sxnWn1iGSTz0/vZPql9ep9z3sX1p9Y9ktloikY+KWZz8poDHSPc2TP4BaTnroXSliasZqze8nCvNSWc9LcvRGwKVEQpSEUXGtkyLQJRonbU+m2gPwyVj46HBqcLr9P6jLxkLTv1leKpFQUoAsfY98dPISdJqv5M1+x+hdwGt2M9KXoTaOFiXTFuf1LCyvzodz9Cli9KOHVY5UASgR3cMMzSP2lrR6hU/MLbyPDNOXcv7vLuEWZs7i2S4RMCIAottPfZeUl6RXj6+tn/6fmzFqc+Xey2XJ4vFuPSK9Jgf28O408Pqom8rZ3NO9vF5uSk+Sr4vUT7n5HGvq5dzKRD4bfSb815anz4968zFjzkXDEnisv9P/ACNXo8o/tp7PNGvi9TLZ5oo5K8yYh1MOXr+zycDIe8TOzE6IpTr4mnXx0O1amTsVwH9OWh+DL2Er8F8CWgt1t/dScnJ0StqrzJdzNGpzX3M80ecx3LyD0Hny9X+fwcvoR9Jq9Njf28u42sTqZFHsbQ6WFpAIdNC1wOgtLwCF5+kk6kU+teZkUknOKfWi+/8AEWT/AK8Xsr0XFqH41uNj6FL7UNBd9nidlxwRMeNDg0VG46lKNGjB3jBJ9xKNOnF3jFXM5KkSFJSIikpAVzG0WVZ2v1xyt9lwIPxyVRx8b00+plPGK8E+0o5WRczBCVFsCydjzx08hJ0mrQyVr9j9C9gNbsZ6WvRmycHE2mLc/qWHlfnQ7n6FHF6UcKqxyoKSkIsuGh3l3HI7otXoclK1F978kaGE5m06y0iyRMCIAoluPfZeUl6RXkK+tn/6fmzFqc+Xey2XGfw0W49Ir0eB/bw7jTw+qib1VbO5qXt4vNyUnyVfF6ifc/I5V9XLuZR4T3bfSb815enz4968zEjzkXDEh/Cy/wBP/I1eiyj+3ls80a+L1UtnminWOMPliY7wXyRtdTMaFwBXnqEVOpGL0NoyKcVKaT6WC87C6B7oX5x+U6nsOgqVejKjNwf+odWm6c+CzuXFe3CQyWWU1ljik4Nx0yRBp/uGviodq18LivqUpQlpSe1F+jX4dNxelIqjzmO5YT0GUXq/j+Dl9CPpNXpMZqJdxtYnUyKFlEEOaS1zSC0jSHA1B5156Laaa6DGTs7mY3tbP+1Nzj6K1xyt9x341U6x7Nf1sje15mfM0EZUbwCHt1gZsx2EKdPG1VJXdyUMVPhK7PQito1RSUhCkpCONizPY5uIwn/2tVTG6l7PNFbFap7PM89JWI2ZQhKg2MsvY78dPISdJq0sk6/Y/Qu4DW7H6Hpi9IbJX8UHPFuf1LDyvzodz9ChjNKODVZBTuCqQiyYZfWJ42SHmLR9Ct7JT/5NdvojQwj/AEPvOvVaZaJVAEqgCiW499l5WXpFeSr62fe/MxKvPl3sttxn8NF6J6RXosD+3h3GphtVE3qq0dzTvc/h5uSk+Sr4vUT7mca+rl3Mo0J7tnpN+a8zT58e9eZix5yLjiQ/hZf6f+Rq9DlD9vLZ5o18XqZbPNFQu09/g5aHphYWG10O9GVR1ke9Fwvq7RaoskUErKmJx262niP0W/i8Mq8LLnLR7bTWxFFVY26egoTw5jtbHscRsc06CPmF51OUJdTMZNxZiecx3Fc3oIF6v8/g5fQj6TV6PGaiRs4nUyKNZWh8sTHZ2vliY4aKtc8A/ArBppOcU+lrzMimk5pPrLr2t2Lzb/eyfVbnEcN9r3v3NbilHq8WZLPcdjicJGRVe3O3Le94B1GhOlShhcPB8KMc/a2xxw9GLuo5zdJXW50FJSAUlK4ji4ukpY5B5Toh/eD1KnjX/wAXs8ytin/zew8+JWI2ZgpUQLP2OvHTyEnSatTJOvfc/Qu4DW7H6Hpi9IbJXcVnPFuf1LEytzodz9DPxumJwKrIKRKoA7OGJqPkj8pocN7TQ9L4LVyXO0pR2lzByztFiqti5eJVAEqgCh2499l5WXpFeUr62fe/Mw6vPl3vzHhvi1RtEcb2hjczQWNJA06VZpY6pTgoroOsMVKEVFDf8/bPOM92xdOUqvZuJ8cn1ndbbjaLDLK5oa/g5mvArk5QGkcWtX5Vvq4SU+xlp1PqUHLsZU4T3bPSZ81g0+fHvRkw5yLliQ/hZf6f+Rq9BlD9vLZ5o18XqpbPNFQuw9/g5aHphYeG10O9GVR1ke9F/qvTXNwrmK7rygbXGO6aO/ga2j8/q18W5ZmUMNwl9aO332dPZ3FHGULr6kdvuVGQ5juKxnoMxl5v/wATl9BnSavQ4vUSNjE6qRQmyFpa9po5jmuaTno5pqPiFhRfBafUY8ZWaZ0DiW2+cj90xXOP1C1xyY1nxVamPa6Uxyx1GW0MDXZOstI1qUMdO64WglHGSvnLyStQ0BCVG4hSVFsRVsc2nuIYdbnOkO5ooOkeZZ2UJ/pUSni5ZkinlZRRFKALP2OvHTyEnSatTJOv2P0LmA1ux+h6avSG0VzFumLc/qWJlbnQ2+hnY7TEr9VklElUAZbHaeBkZLqY7uvQOZ3wJXbD1fp1FI6Up8CaZdQ6ucZwdBGii9Jc17kqi4XJVFwOdbLkgmcZCZGOd4XBltHHbQg51TrYCjVlwm2n2fKZXqYWnN8J3Rg7WrP5yfnj+1cuS6P3S8PY58Rp9b8PYHa1Z/OT88f2o5Lo/dLw9g4jT634ex04rPHGwRMaODALck56g6a7a1KuwpwhHgRWYsxhGMeClmNGz3DZo5BKOEcWmrWPcCxp1HRU04yq0MBQhPhq/YnoXrvZxjhaUZcJXN+VjXtLHgOY4EOB1gq1JRkmpLMzu0pKz0GhY7js8D+Fbwj3CuRwhBDDtFAPiq1LBUaUuGrt9F+j+9pwhhqcHwlc6FVZudiB3rGtCdh3OSMO2QScLSSlaiIuHBA7qVpxVoqiwOHU+Er93R7+JW4pRUuF4dB0JWNeCx4DmOBa5p0Fp0hWGlJWksx2dnmZxnYTshJIktLQdQdGQOLO1U3k+h90vD2KrwVLrfh7CHCNk87afai+xHJ9D7peHsHEqX3Pw9h7PhiyROEmVNKWmrWyOZkZWokNaKqUMFQg+Fdvv+EOOEpRd87OoSuzZ2FJUWwFJUbiPOsQW79otD3g1Y3vcfGxuv1mp9axMVU4dR9mYzK8+FNnNKrnEUoAs/Y58dPISdJq1Mk699z9C5gNdsfoenL0htFbxbpi3SdSxMrc6G30M7HaYleqskoEqgAEoAsOG7dls4Bx7uIdztdFq5tHMtvBV+HDgvSvI0sNV4UbdKOzVXbli5KouFyVSuAKouBKouAKouIlUrgCqLgCqVxAqi4XBVK4gEpXAUlK4gEpXFcUlK4hSUrgKXKLYhSVFsRxMUXnwEXBsNJZgWtppaz8zuocZ4lVxNbgQzaWcK9Tgx7SirGM4CYClMC0djnx08hJ0mrTyTr9j9C5gNdsfoenL0htFaxec8O6TqWLlXnQ2+hm4/TErtVlFAFUAAlRECKZ0bmyxmj2Go2Ea2niKnSqOnJSRKnUcJXRcrvtzLRGJGbnNOljtbSt+nVVSPCRrQmpq6NiqnclcmUi4XJVK4XBVFwuDKRcLkykriuCqLhcFUriuAuRcLgqlcVwFyVwFJRcVwEqNxXFJSuK4pKi2FxSUriNW321lnjdLIaNboA8JztTRxlc5zUFdkZSUVdnn1utb7RI6aTwnaANDWjQ0cQWLVqOpK7M2pNzd2axXM5gKYATAs/Y58dPISdJq1Mk6/Y/QuYDXbH6Hp69GbZWMY6Yd0nUsXKvOht9DMx+mO0rtVlFAFUAKSkIUlREZLHbH2d/Cx565nsPgvbs37Cu9Cu6bzHWlVcGW6wW+O0My4zxOaczmO2ELZp1YzV0acJqSujYylO5K4MpFwuSqVwuDKRcRMpFwuDKSuFwFyVxXBlIuFxcpK4rgLkriuAuSuFxS5K4gVSuAEgMFrtTIGGWVwaxuk6ydQA1niUJSUVdiclFXZQ72vN9rflu7mNtRFH5I2na4rJr13UfYZ1Wq5s0Sq5xFKYClMAIEWjsceOnkJek1amSde+5+hdyfrtj9D09ejNsrGMvCh3SdSxcq86G30MzH6Y7StrKKAEAApCFKiRFqkAIpXxOEsTix42aHDYRrC606soO6OkKji8xYrtxBHLRktIZdGc97ef5Tq3H4rUpYmM9OZl+nXUtJ18pd7na4MpFxXJlIuFwZSVwuDKRcVwZSVwuCqLiuCqVwuCqBAQBEhkSA1LyvCOzM4SU0GhrRne92xoXOc1BXZGU1FXZRb0vKS1vy5MzW14OMHuWDrPGsmtXlUfYZ9Wq5s01wOICgBSmICYAQItHY48dPIS9Jq1Mla99z9C7k/XbH6Hp69GbhV8ZeFDuk+YWLlXnQ2+hmZQ0x2lbWUZ4EAAlJiEJURC1SEKSmBikaDpQnYE7GxYr0ns9Ax3CRj8klSAOI6R8lZp4mUcxYhiHE7dkxLA+glyoHfzd0yvpDrAVyGIhLTmLUa8WdaKVrxlMc17drCHDnC7p30HVO+gZAEQBEABAiIACAIkMiQHLvm+47KMn95MRVsYPxcdQ+a4Va0aaz6TnUqqBSLXapJ3mWZ2U86NTWjyWjUFk1KsqjuzPnUcnnMK5nMCAAUCAUxCpgRMRaOxx46eQl6TVqZK1+x+heyfrtj9D09eiNwq2NPCh3SfMLGyrzobfQzMoc6O0rdVlGeBIQpSYhCoiASgQjigDG4oAQlACOoUwuYwC05THOY7awlp5wpqbWgmptG3FfVrj0TF42SNa/wCJFfiu0cTNdJ1WIkuk2o8U2keFHA7cHtPzK6LFvpRNYllhua8ha4uEychzXFj21qA6gOY6xQhWqdRTVyzTnw1c310JgQBEhgJ/2kIrF84nArFZCHO0Om0sb6HlHj0b1Sr4pRzRK9WulmiVckklziXOcauc41cTtJWZKTk7soyk3pAkIBKAAmIiBClMAJiIpIC0djnx08hL0mrTyXrtj9C7k/XbH6Hp69CbpVcaeFDuk+YWNlXnQ2+hl5Q0x2laqsozyJCFKQhCkIUlIBHIAxuKYGMlAAJQAjigDGSmIUlAFzwfDSzOefzyvI3BrR8wVp4SNqTfWzSwsf8AnftOuu52IkBp3lecNlblSuoT4LBnkfuHXoXOdSMFdkZSUdJS73vuW11b+6g1RtOdw/nOvdo+azK2Jc8y0FOpXcsyOYFVK4apCIgAFMQECJVAAUhETQAU0BaOxz46eQl6TVpZM12x+hdydrtj9D09egN0rWNYu4hk1Nc9p9YBHRKycqxzQl3r+7jNyjHNF95VKrHMwFUhAJSAQlIQpQIRyAMTigDGSmApKAEcUAISmApKAPSrFZv2ezwwfmawZdPLPdO+JK21H6dOMDZjHgQUQSyNY0ve5rGtFXOcQGgcZKg3YWgq964sGeOyDKOgzPHcj0WnTvPxVKriks0SvUrpaCsSSOe4ySOc97tLnGpKzpzcndlSUm9ItVAgSqAJVAiVQIFUwIgRE7CIpJARSsBFJIRcOxnBW0TS6o4Qz1veCOgVqZLj/wBJS6l5/wCGjk2N6kpdS8/8PRluG0aF+WPh7PJGM7qZTPSGcD16PWq2LpfVpOK06UcMTT+pTaWk88qvMnnyVTAUlIBCUhCkoARxQBicUAYyUwFJQBjJTAQlMYGvLSHDS0giuiozhK9ncadncsc2M6t7iB3C0z5bxwYO8ZyOZXZYtW0Zy88SrFdt9vmtLsqd5dQ1awZo27m9elUalaU9JXnVcjXXA5EqkAKoESqAIgRKoERAgpiCpJARTSERSsBFJIZ6hgK7jBZBI4UfaXcLxhlKMHNn/Ut/J9LgUuE+nPs6Pc3MBS4FK76c/sWVXi8RAFJxTdRhkM7B3qU1NPySHSNx0rAx+G+nPhrQ/BmLjcP9OXCWh+DODVUCiKUAKUCEJSsAjkAYnJgYygBCUAI4pjMZKBikqDYxSVzbAUlIYKpACqBAqgCVTEMCkIiBECYDAJ2ENRTSAlFJCJRSA7eFbjNtmAcDwEZDpnaiNTBxn5VVrC4d1p26Fp9tpawuHdafYtPsesNAAAAAAzADQAvRnoQoAiAEmibI0seA5rhRwOghRnFTTjJZiMoqSs1mKPfeH5LOTJEDJDpqM72D+YbONYOJwUqWeOePl3+5iYnBypZ4515HDJVIpiEoAUosAjkWAxOKLAYyUwEKAMbikMxOKi2SEJXNsYKqIAJQAKoERAAQBE7CCErCGTsIYBNIQwCmkAydhAopJAdvD+G5raQ4AxwV7qVwzEbGD8x+Ct4fCTrPNmXX7dZaw+FnWfUus9Pu6wR2WNsMLcljedx1uJ1krepUo048GKzG7Tpxpx4MTZXQ6EQBEARAEQByLxw7Zp6uyTE8/mio2p4xoVOrgaVTPaz7CpVwVKpntZ9hwrRgyUfupo3D/wAgcw/CqpSyZNc2Sffm9ylLJs/4yXl7mqcIWrbD7bvtXPk6t2b/AIOfJ9bs3/Apwda9sPtu+1HJ1bs3/Acn1uzf8CHBlr2we277UcnVuzf8ByfW7N/wIcFWzbB7bvtRydW7N/wHJ9bs3/ApwTbNsHvHfalydW7N/wAByfW7N/wIcDW3bZ/eO+1Lk2v2b/gfJ9bs3/AhwJbdtn9477VHkyv2b/gfEKvZv+Adodt22f3jvtS5Kr9m/wCB8Rq9m/4B2hW3bZ/eO+1HJVbrW/4DiNXs3/AO0G3bbP7x32o5Krda3/AuIVuzf8A7Qbdts/vHfajkqt1r+7A4hW7N/wAE7Qbdts/vHfanyVW61v8AgOIVuzf8E7Qbdts/vHfajkut2b/gOIVuzf8ABO0G3bbP7x32o5Lrdm/4FxCt2b/gIwFbttn9477Ucl1uzf8AAcn1uzf8DDAdt22f3jvtRyXW7N/wLk+t2b/gYYEtu2z+8d9qfJlfs3/AuT63Zv8AgYYFtu2z+8d9qlybW7N/wHJ1bs3/AAbFnwDaD+9mhYP5A+Q8xAXSOTKn8ml4+xOOTaj50kvH2LBdmDLJAQ6QOtDx52mQD6A66q5SwFKGd5+/29y5SyfShnefv9ixNAAAAoBmAGgBXi8FAEQBEARAEQBEARAEQBEARAEQBEARAEQBEARAEQBEARAEQBEARAEQBEARAEQBEARAEQBEARAEQ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w8NDw8MDQ8NDQ0NDwwODQ8MDw8PDQ4NFREZFhQRFRQYHCgsGBolHBQVITEhJSkrLi4uFx8zOD8sNyktLi4BCgoKDg0OGBAQFywmHyQsKywsLCwsLCwsLCwsLCssLCwvLCwsLCwsLCwsLCwsLC0sLCwsLC0sLCwsLCwsLCwsLP/AABEIAOEA4QMBEQACEQEDEQH/xAAbAAACAgMBAAAAAAAAAAAAAAABAgAGAwQFB//EAEcQAAEDAQMGBhADCAIDAAAAAAEAAgMRBAUGEiExQVFxE2FzkbLBBxYiIzI0UlNygZKTobHR0iRCghQzQ2KDorPhFVRjo8L/xAAaAQACAwEBAAAAAAAAAAAAAAAAAQIEBQMG/8QANxEAAgECAQYNAwUBAQEAAAAAAAECAxEEBSExM4GREhQVMkFRYXGhscHR4RNSUyI0QvDxI3Ji/9oADAMBAAIRAxEAPwD3FAEQBEAY5Zms8IgKtXxdGjz5bOkNGk05L1jGgFyzKmXILmQb783uc3VgukxG+m+QedceXJfj8fgj9ePUKb7b5B50uXJ/jW/4FxiPUKb+b5B50cuz/Gt/wLjK6he2BvkHnS5dn+Nb/gXGV1AOIm+bPOny7P8AGt/wLjS6hHYlaP4Z50cuT/Gt/wAEXi+wxnFLfNHnRy5U/Gt/wR45/wDIO2tvmjzp8t1Pxrf8C44/tFOLW+aPOjlup+Nb/gXHX9opxe3zR9pPlqp+Nb/gXHn9viKcZN8yfaRy1U/Gt/wLjz+3xFOM2+ZPtJ8s1Pxrf8Bx+X2+IDjVvmT7SfLNT8a3/AuPy+3xFONx5g+0jlip+Nb/AIFyhL7fEHbwPMH2k+WKn41v+A5Ql9viA45HmD7X+kcr1Pxrf8ByhL7fEBx0PMH2/wDSfK9T8a3/AALlCX2rf8A7ex5g+3/pHK1T8a3/AAHKEvtW/wCDYgxxCcz43s4wQ5dI5X+6nud/OxKOUfuhuf8Ah3LBfNntP7qRpd5JzO5ir1HG0artGWfqeZ/Owt0sVSqZk8/UzfVssEQBEARAEQBEm0ldgc62XhTuWc68/jcqyleFHMuvp2HOdRLMjlSPLs5Nd6w27u7K0pN6TE5RIMQoIiOQIxOSEYygQjkxGF6ZFmFwTIMQhMQjgmRMTgmIxkKQhCmIxlMQpTAVMQpTAUpiFTABQBGuLTUEg7QhpPSJotNwYvfERFaSZI8wD/zs+oWhhsfOlmnnj4r3LdDGSp5pZ14ov0EzZGiRjg5jhVrhoIW/CcZxUou6ZsRkpK6eYdSJEQBEAc28rV/Db+r6Lz2VMY5S+jB5lp7+rYcqk7ZkcwrFK4hUWIQpEWIUiIjkCMTkCMZQIQpkTE5MizE4JkRCECMbgmRMTgmIQhMRjcExGNykIQpiFTABQAhUhCpgApgKUCAUwLLg6/zZpBBK7vEhpn/hvOh27aruBxX0Z8F81+D6/feW8JX+lKz0Pw7T0heiNoiAMVplyGF2wZt6r4ut9GjKe7vIydlc4DnVNSvG3vnZUbFKBCFRYhCVEixSgiI5AjE5AhCgQhTImN6BMxFMgKUxGNwQIwuCZEQhMQjgmBicFIRjKYhUCFKYCFSAVMAFAClMQCmAEAepYPvL9psrC41kiPBPrpNB3J5iPivRYCt9Sir6Vm/uw28HV4dNX0rMdxXS0c++X0a1u0k8w/2sXLM7QhDrd93+nGs8xyKrz5XAgQpKTEYyVEiLVAhSgiY3IEYygQY4XSHJY1zzsaCab9i6U6U6jtBN9wKLlmSN+HD8z87yyMcZyncw+q0qWSK8s8mo+L8Pc7Rws3pzG7FhqIeG+R54qNHX81ehkakudJvcvnxOqwcelm0y47M3+HX0nPPWrUcmYaP8N7b9TosNSXQZRdVn8xF62ArpxHD/AI1uJfQp/agG6bMf4EPqYAlxLD/jjuQfQp/ajBLcFldphA9Fz2/IrnLJ2Gl/Dc2vJkHhqT/iaM+FIHeA+WM72ubzEV+KrzyTSfNbXj/d5ylgoPQ2cm2YSnbnifHKNhrG7mOb4qnUyVVjzWn4f3eV54Ka5rucG2WKWE0ljfGdWUMx3HQfUqNSlOm7Ti0VJwlDnKxrFQICFMBSmAhTACYClMQpTABTAuHY2tFJZ4dTo2yDe11P/paeS52qSj1q+7/TQyfL9co9n98y/rbNU5V9nOz9XUsDLXOht9CvX6Dl1WKVwVQApKiIQpEWKUWEKUCDBZ3ynJjaXHXsG86l1o0KlaXBgrhGLk7I7VjuJjc8xyz5Lahg+q3sNkeEc9V3fV0e78O4twwyXOOtHG1gyWgNA0BoAC14QjBcGKsuwspJZkMpDIgAJARAgJABAASEBIBJGBwLXAOadIcAQd4Ki0mrMi0nmZX7zwpDLV0J4B+wZ4j+nV6uZZ1bJtOeeGZ+H97ipVwcJZ45vIp95XbNZXZMzKA+C4Z43bndWlY9ahOi7TXsZtSlKm7SRolczmKUwFKYClMAFMBSmBZux7447kJOk1X8m6/Y/QuYDW7GekrfNk5F+nOz9XUsDLPOht9CtX6DlVWKV7gqgVwEpAISkRFKBG/d12Om7t1Wx/3O3cXGtPBZOlX/AFyzR8X3e52pUXPO9BYIYWxtyWANaNQXpKVKFKPBgrIuxioqyMi6EiIAiAIgCIACQAQIhSABSAVAgJCAUgMU8LZGlkjWvY7M5rhUFQlFSVpK6IyipKzKTf8Ahl0NZrPV8QqXM0vjG0eU34jj0rFxWAdP9VPOurpXv5mZXwrj+qGgrRWcUhSmApUgFKYAKYFl7Hvjh5GTpNV/Juv2P0LmB1uw9JW+bJxsQHPH+rqWDlnnQ2+hVxHQciqxSsCqQgEoC4KoInTum7uE75IO9jwQfzn6LVyfk/6v/Sov09C6/jz7tNijR4X6noLAAvSF4iAIgCIAiAIgCIACQEKBASABSABQICQClIQpSEBJiKfinD4AdarO2gzumjboG17R8x61kY3B2vUgu9evuZ2Kw384bUVErLM8QqQAKYClAFl7Hvjh5GTpNWhk3X7H6F3Aa3Yz0lb5snFxDpj/AFdSwcs86G30KmJ0o49VilUFUABIRt3XY+HfQ+A2hefk31q7gcJxipZ81afbadaNPhy7C0NAAAGYDMANAC9WkkrI0QpgRAEQBEARAEQBEABIAIEQpAAoACQhUhAKQClIQCkIUqIigYruf9mkEsYpDKTQDRHJpLdx0j1jUsPGYf6UuFHQ/BmTiqPAldaGcAqmVBUwFKYyy9j3xw8jJ0mrQybr9j9C7gNbsZ6St82TiYi0x7n9Swcsc6Hc/QqYnSjjVWMVAVQAEhFsu6y8DG1n5j3T+Nx0/T1L12Dw6oUlHp0vv/uY06UOBGxtK0dCIAiAIgCIAiAIgAJARAgIACQAKQgJABAgFIQpUQFKQhSkI1LysbbRE+F+h4zHyXaWu9RXKrTVSDiznUgpxcWeYTROjc6N4o5jnNcNjgaFeecXFtPoMNpp2ZjSEKUwLJ2PvHDyEnSar+TdfsfoXcBrdh6SvQG0cPEhzx7n9Swssc6Hc/Qp4rSji1WMVAVQBu3LDwkza6GVefVo+JCu5Oo/Urq+hZ92jxOtCPCmi1L1JpEQBEAUm87TM+aR3CyMyHvbG2N7mta1poMw15l5nE4yq60rSas2tPUZlWtLhvOWu6p3SQRvfneW90RmqQaV9dFv4ao6lKM3paL9KXCgmba7nQ17wmdHDLIymUyN7m10ZQGZcq9RwpymuhNkKkuDFspNjtk7JWScNK8l7csPe5zHtJzgt0fReco4yqqqbk87MqGImpp3LffdofFZ5ZIzR4DQ06ckucG19VarfxdV0qMprT7uxpV5uFNyRTLFeU1nkEokllFe+RyPc4PbrpU5jsPUsChjqkJ3bbXTnMyniZRldsvdmtDZWNljOUx4Dmni+q9JGanFSjoZrxkpK6JaJMlj3jOWtc4DbQVRKXBi2KTsmzzr/kbS1/DieUyA5RBc7g3fylmjJ4qLzCxtVS4fCfpuMVYmfC4Vy8XxanRWaWWPM8MGSTnyS4gV9Var0GIqOnSlNabGtWnwKbkjzx80pJJntBJ0kyyaeded4xUb5z3sxnWn1iGSTz0/vZPql9ep9z3sX1p9Y9ktloikY+KWZz8poDHSPc2TP4BaTnroXSliasZqze8nCvNSWc9LcvRGwKVEQpSEUXGtkyLQJRonbU+m2gPwyVj46HBqcLr9P6jLxkLTv1leKpFQUoAsfY98dPISdJqv5M1+x+hdwGt2M9KXoTaOFiXTFuf1LCyvzodz9Cli9KOHVY5UASgR3cMMzSP2lrR6hU/MLbyPDNOXcv7vLuEWZs7i2S4RMCIAottPfZeUl6RXj6+tn/6fmzFqc+Xey2XJ4vFuPSK9Jgf28O408Pqom8rZ3NO9vF5uSk+Sr4vUT7n5HGvq5dzKRD4bfSb815anz4968zFjzkXDEnisv9P/ACNXo8o/tp7PNGvi9TLZ5oo5K8yYh1MOXr+zycDIe8TOzE6IpTr4mnXx0O1amTsVwH9OWh+DL2Er8F8CWgt1t/dScnJ0StqrzJdzNGpzX3M80ecx3LyD0Hny9X+fwcvoR9Jq9Njf28u42sTqZFHsbQ6WFpAIdNC1wOgtLwCF5+kk6kU+teZkUknOKfWi+/8AEWT/AK8Xsr0XFqH41uNj6FL7UNBd9nidlxwRMeNDg0VG46lKNGjB3jBJ9xKNOnF3jFXM5KkSFJSIikpAVzG0WVZ2v1xyt9lwIPxyVRx8b00+plPGK8E+0o5WRczBCVFsCydjzx08hJ0mrQyVr9j9C9gNbsZ6WvRmycHE2mLc/qWHlfnQ7n6FHF6UcKqxyoKSkIsuGh3l3HI7otXoclK1F978kaGE5m06y0iyRMCIAoluPfZeUl6RXkK+tn/6fmzFqc+Xey2XGfw0W49Ir0eB/bw7jTw+qib1VbO5qXt4vNyUnyVfF6ifc/I5V9XLuZR4T3bfSb815enz4968zEjzkXDEh/Cy/wBP/I1eiyj+3ls80a+L1UtnminWOMPliY7wXyRtdTMaFwBXnqEVOpGL0NoyKcVKaT6WC87C6B7oX5x+U6nsOgqVejKjNwf+odWm6c+CzuXFe3CQyWWU1ljik4Nx0yRBp/uGviodq18LivqUpQlpSe1F+jX4dNxelIqjzmO5YT0GUXq/j+Dl9CPpNXpMZqJdxtYnUyKFlEEOaS1zSC0jSHA1B5156Laaa6DGTs7mY3tbP+1Nzj6K1xyt9x341U6x7Nf1sje15mfM0EZUbwCHt1gZsx2EKdPG1VJXdyUMVPhK7PQito1RSUhCkpCONizPY5uIwn/2tVTG6l7PNFbFap7PM89JWI2ZQhKg2MsvY78dPISdJq0sk6/Y/Qu4DW7H6Hpi9IbJX8UHPFuf1LDyvzodz9ChjNKODVZBTuCqQiyYZfWJ42SHmLR9Ct7JT/5NdvojQwj/AEPvOvVaZaJVAEqgCiW499l5WXpFeSr62fe/MxKvPl3sttxn8NF6J6RXosD+3h3GphtVE3qq0dzTvc/h5uSk+Sr4vUT7mca+rl3Mo0J7tnpN+a8zT58e9eZix5yLjiQ/hZf6f+Rq9DlD9vLZ5o18XqZbPNFQu09/g5aHphYWG10O9GVR1ke9Fwvq7RaoskUErKmJx262niP0W/i8Mq8LLnLR7bTWxFFVY26egoTw5jtbHscRsc06CPmF51OUJdTMZNxZiecx3Fc3oIF6v8/g5fQj6TV6PGaiRs4nUyKNZWh8sTHZ2vliY4aKtc8A/ArBppOcU+lrzMimk5pPrLr2t2Lzb/eyfVbnEcN9r3v3NbilHq8WZLPcdjicJGRVe3O3Le94B1GhOlShhcPB8KMc/a2xxw9GLuo5zdJXW50FJSAUlK4ji4ukpY5B5Toh/eD1KnjX/wAXs8ytin/zew8+JWI2ZgpUQLP2OvHTyEnSatTJOvfc/Qu4DW7H6Hpi9IbJXcVnPFuf1LEytzodz9DPxumJwKrIKRKoA7OGJqPkj8pocN7TQ9L4LVyXO0pR2lzByztFiqti5eJVAEqgCh2499l5WXpFeUr62fe/Mw6vPl3vzHhvi1RtEcb2hjczQWNJA06VZpY6pTgoroOsMVKEVFDf8/bPOM92xdOUqvZuJ8cn1ndbbjaLDLK5oa/g5mvArk5QGkcWtX5Vvq4SU+xlp1PqUHLsZU4T3bPSZ81g0+fHvRkw5yLliQ/hZf6f+Rq9BlD9vLZ5o18XqpbPNFQuw9/g5aHphYeG10O9GVR1ke9F/qvTXNwrmK7rygbXGO6aO/ga2j8/q18W5ZmUMNwl9aO332dPZ3FHGULr6kdvuVGQ5juKxnoMxl5v/wATl9BnSavQ4vUSNjE6qRQmyFpa9po5jmuaTno5pqPiFhRfBafUY8ZWaZ0DiW2+cj90xXOP1C1xyY1nxVamPa6Uxyx1GW0MDXZOstI1qUMdO64WglHGSvnLyStQ0BCVG4hSVFsRVsc2nuIYdbnOkO5ooOkeZZ2UJ/pUSni5ZkinlZRRFKALP2OvHTyEnSatTJOv2P0LmA1ux+h6avSG0VzFumLc/qWJlbnQ2+hnY7TEr9VklElUAZbHaeBkZLqY7uvQOZ3wJXbD1fp1FI6Up8CaZdQ6ucZwdBGii9Jc17kqi4XJVFwOdbLkgmcZCZGOd4XBltHHbQg51TrYCjVlwm2n2fKZXqYWnN8J3Rg7WrP5yfnj+1cuS6P3S8PY58Rp9b8PYHa1Z/OT88f2o5Lo/dLw9g4jT634ex04rPHGwRMaODALck56g6a7a1KuwpwhHgRWYsxhGMeClmNGz3DZo5BKOEcWmrWPcCxp1HRU04yq0MBQhPhq/YnoXrvZxjhaUZcJXN+VjXtLHgOY4EOB1gq1JRkmpLMzu0pKz0GhY7js8D+Fbwj3CuRwhBDDtFAPiq1LBUaUuGrt9F+j+9pwhhqcHwlc6FVZudiB3rGtCdh3OSMO2QScLSSlaiIuHBA7qVpxVoqiwOHU+Er93R7+JW4pRUuF4dB0JWNeCx4DmOBa5p0Fp0hWGlJWksx2dnmZxnYTshJIktLQdQdGQOLO1U3k+h90vD2KrwVLrfh7CHCNk87afai+xHJ9D7peHsHEqX3Pw9h7PhiyROEmVNKWmrWyOZkZWokNaKqUMFQg+Fdvv+EOOEpRd87OoSuzZ2FJUWwFJUbiPOsQW79otD3g1Y3vcfGxuv1mp9axMVU4dR9mYzK8+FNnNKrnEUoAs/Y58dPISdJq1Mk699z9C5gNdsfoenL0htFbxbpi3SdSxMrc6G30M7HaYleqskoEqgAEoAsOG7dls4Bx7uIdztdFq5tHMtvBV+HDgvSvI0sNV4UbdKOzVXbli5KouFyVSuAKouBKouAKouIlUrgCqLgCqVxAqi4XBVK4gEpXAUlK4gEpXFcUlK4hSUrgKXKLYhSVFsRxMUXnwEXBsNJZgWtppaz8zuocZ4lVxNbgQzaWcK9Tgx7SirGM4CYClMC0djnx08hJ0mrTyTr9j9C5gNdsfoenL0htFaxec8O6TqWLlXnQ2+hm4/TErtVlFAFUAAlRECKZ0bmyxmj2Go2Ea2niKnSqOnJSRKnUcJXRcrvtzLRGJGbnNOljtbSt+nVVSPCRrQmpq6NiqnclcmUi4XJVK4XBVFwuDKRcLkykriuCqLhcFUriuAuRcLgqlcVwFyVwFJRcVwEqNxXFJSuK4pKi2FxSUriNW321lnjdLIaNboA8JztTRxlc5zUFdkZSUVdnn1utb7RI6aTwnaANDWjQ0cQWLVqOpK7M2pNzd2axXM5gKYATAs/Y58dPISdJq1Mk6/Y/QuYDXbH6Hp69GbZWMY6Yd0nUsXKvOht9DMx+mO0rtVlFAFUAKSkIUlREZLHbH2d/Cx565nsPgvbs37Cu9Cu6bzHWlVcGW6wW+O0My4zxOaczmO2ELZp1YzV0acJqSujYylO5K4MpFwuSqVwuDKRcRMpFwuDKSuFwFyVxXBlIuFxcpK4rgLkriuAuSuFxS5K4gVSuAEgMFrtTIGGWVwaxuk6ydQA1niUJSUVdiclFXZQ72vN9rflu7mNtRFH5I2na4rJr13UfYZ1Wq5s0Sq5xFKYClMAIEWjsceOnkJek1amSde+5+hdyfrtj9D09ejNsrGMvCh3SdSxcq86G30MzH6Y7StrKKAEAApCFKiRFqkAIpXxOEsTix42aHDYRrC606soO6OkKji8xYrtxBHLRktIZdGc97ef5Tq3H4rUpYmM9OZl+nXUtJ18pd7na4MpFxXJlIuFwZSVwuDKRcVwZSVwuCqLiuCqVwuCqBAQBEhkSA1LyvCOzM4SU0GhrRne92xoXOc1BXZGU1FXZRb0vKS1vy5MzW14OMHuWDrPGsmtXlUfYZ9Wq5s01wOICgBSmICYAQItHY48dPIS9Jq1Mla99z9C7k/XbH6Hp69GbhV8ZeFDuk+YWLlXnQ2+hmZQ0x2lbWUZ4EAAlJiEJURC1SEKSmBikaDpQnYE7GxYr0ns9Ax3CRj8klSAOI6R8lZp4mUcxYhiHE7dkxLA+glyoHfzd0yvpDrAVyGIhLTmLUa8WdaKVrxlMc17drCHDnC7p30HVO+gZAEQBEABAiIACAIkMiQHLvm+47KMn95MRVsYPxcdQ+a4Va0aaz6TnUqqBSLXapJ3mWZ2U86NTWjyWjUFk1KsqjuzPnUcnnMK5nMCAAUCAUxCpgRMRaOxx46eQl6TVqZK1+x+heyfrtj9D09eiNwq2NPCh3SfMLGyrzobfQzMoc6O0rdVlGeBIQpSYhCoiASgQjigDG4oAQlACOoUwuYwC05THOY7awlp5wpqbWgmptG3FfVrj0TF42SNa/wCJFfiu0cTNdJ1WIkuk2o8U2keFHA7cHtPzK6LFvpRNYllhua8ha4uEychzXFj21qA6gOY6xQhWqdRTVyzTnw1c310JgQBEhgJ/2kIrF84nArFZCHO0Om0sb6HlHj0b1Sr4pRzRK9WulmiVckklziXOcauc41cTtJWZKTk7soyk3pAkIBKAAmIiBClMAJiIpIC0djnx08hL0mrTyXrtj9C7k/XbH6Hp69CbpVcaeFDuk+YWNlXnQ2+hl5Q0x2laqsozyJCFKQhCkIUlIBHIAxuKYGMlAAJQAjigDGSmIUlAFzwfDSzOefzyvI3BrR8wVp4SNqTfWzSwsf8AnftOuu52IkBp3lecNlblSuoT4LBnkfuHXoXOdSMFdkZSUdJS73vuW11b+6g1RtOdw/nOvdo+azK2Jc8y0FOpXcsyOYFVK4apCIgAFMQECJVAAUhETQAU0BaOxz46eQl6TVpZM12x+hdydrtj9D09egN0rWNYu4hk1Nc9p9YBHRKycqxzQl3r+7jNyjHNF95VKrHMwFUhAJSAQlIQpQIRyAMTigDGSmApKAEcUAISmApKAPSrFZv2ezwwfmawZdPLPdO+JK21H6dOMDZjHgQUQSyNY0ve5rGtFXOcQGgcZKg3YWgq964sGeOyDKOgzPHcj0WnTvPxVKriks0SvUrpaCsSSOe4ySOc97tLnGpKzpzcndlSUm9ItVAgSqAJVAiVQIFUwIgRE7CIpJARSsBFJIRcOxnBW0TS6o4Qz1veCOgVqZLj/wBJS6l5/wCGjk2N6kpdS8/8PRluG0aF+WPh7PJGM7qZTPSGcD16PWq2LpfVpOK06UcMTT+pTaWk88qvMnnyVTAUlIBCUhCkoARxQBicUAYyUwFJQBjJTAQlMYGvLSHDS0giuiozhK9ncadncsc2M6t7iB3C0z5bxwYO8ZyOZXZYtW0Zy88SrFdt9vmtLsqd5dQ1awZo27m9elUalaU9JXnVcjXXA5EqkAKoESqAIgRKoERAgpiCpJARTSERSsBFJIZ6hgK7jBZBI4UfaXcLxhlKMHNn/Ut/J9LgUuE+nPs6Pc3MBS4FK76c/sWVXi8RAFJxTdRhkM7B3qU1NPySHSNx0rAx+G+nPhrQ/BmLjcP9OXCWh+DODVUCiKUAKUCEJSsAjkAYnJgYygBCUAI4pjMZKBikqDYxSVzbAUlIYKpACqBAqgCVTEMCkIiBECYDAJ2ENRTSAlFJCJRSA7eFbjNtmAcDwEZDpnaiNTBxn5VVrC4d1p26Fp9tpawuHdafYtPsesNAAAAAAzADQAvRnoQoAiAEmibI0seA5rhRwOghRnFTTjJZiMoqSs1mKPfeH5LOTJEDJDpqM72D+YbONYOJwUqWeOePl3+5iYnBypZ4515HDJVIpiEoAUosAjkWAxOKLAYyUwEKAMbikMxOKi2SEJXNsYKqIAJQAKoERAAQBE7CCErCGTsIYBNIQwCmkAydhAopJAdvD+G5raQ4AxwV7qVwzEbGD8x+Ct4fCTrPNmXX7dZaw+FnWfUus9Pu6wR2WNsMLcljedx1uJ1krepUo048GKzG7Tpxpx4MTZXQ6EQBEARAEQByLxw7Zp6uyTE8/mio2p4xoVOrgaVTPaz7CpVwVKpntZ9hwrRgyUfupo3D/wAgcw/CqpSyZNc2Sffm9ylLJs/4yXl7mqcIWrbD7bvtXPk6t2b/AIOfJ9bs3/Apwda9sPtu+1HJ1bs3/Acn1uzf8CHBlr2we277UcnVuzf8ByfW7N/wIcFWzbB7bvtRydW7N/wHJ9bs3/ApwTbNsHvHfalydW7N/wAByfW7N/wIcDW3bZ/eO+1Lk2v2b/gfJ9bs3/AhwJbdtn9477VHkyv2b/gfEKvZv+Adodt22f3jvtS5Kr9m/wCB8Rq9m/4B2hW3bZ/eO+1HJVbrW/4DiNXs3/AO0G3bbP7x32o5Krda3/AuIVuzf8A7Qbdts/vHfajkqt1r+7A4hW7N/wAE7Qbdts/vHfanyVW61v8AgOIVuzf8E7Qbdts/vHfajkut2b/gOIVuzf8ABO0G3bbP7x32o5Lrdm/4FxCt2b/gIwFbttn9477Ucl1uzf8AAcn1uzf8DDAdt22f3jvtRyXW7N/wLk+t2b/gYYEtu2z+8d9qfJlfs3/AuT63Zv8AgYYFtu2z+8d9qlybW7N/wHJ1bs3/AAbFnwDaD+9mhYP5A+Q8xAXSOTKn8ml4+xOOTaj50kvH2LBdmDLJAQ6QOtDx52mQD6A66q5SwFKGd5+/29y5SyfShnefv9ixNAAAAoBmAGgBXi8FAEQBEARAEQBEARAEQBEARAEQBEARAEQBEARAEQBEARAEQBEARAEQBEARAEQBEARAEQBEARAEQB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data:image/jpeg;base64,/9j/4AAQSkZJRgABAQAAAQABAAD/2wCEAAkGBw8NDw8MDQ8NDQ0NDwwODQ8MDw8PDQ4NFREZFhQRFRQYHCgsGBolHBQVITEhJSkrLi4uFx8zOD8sNyktLi4BCgoKDg0OGBAQFywmHyQsKywsLCwsLCwsLCwsLCssLCwvLCwsLCwsLCwsLCwsLC0sLCwsLC0sLCwsLCwsLCwsLP/AABEIAOEA4QMBEQACEQEDEQH/xAAbAAACAgMBAAAAAAAAAAAAAAABAgAGAwQFB//EAEcQAAEDAQMGBhADCAIDAAAAAAEAAgMRBAUGEiExQVFxE2FzkbLBBxYiIzI0UlNygZKTobHR0iRCghQzQ2KDorPhFVRjo8L/xAAaAQACAwEBAAAAAAAAAAAAAAAAAQIEBQMG/8QANxEAAgECAQYNAwUBAQEAAAAAAAECAxEEBSExM4GREhQVMkFRYXGhscHR4RNSUyI0QvDxI3Ji/9oADAMBAAIRAxEAPwD3FAEQBEAY5Zms8IgKtXxdGjz5bOkNGk05L1jGgFyzKmXILmQb783uc3VgukxG+m+QedceXJfj8fgj9ePUKb7b5B50uXJ/jW/4FxiPUKb+b5B50cuz/Gt/wLjK6he2BvkHnS5dn+Nb/gXGV1AOIm+bPOny7P8AGt/wLjS6hHYlaP4Z50cuT/Gt/wAEXi+wxnFLfNHnRy5U/Gt/wR45/wDIO2tvmjzp8t1Pxrf8C44/tFOLW+aPOjlup+Nb/gXHX9opxe3zR9pPlqp+Nb/gXHn9viKcZN8yfaRy1U/Gt/wLjz+3xFOM2+ZPtJ8s1Pxrf8Bx+X2+IDjVvmT7SfLNT8a3/AuPy+3xFONx5g+0jlip+Nb/AIFyhL7fEHbwPMH2k+WKn41v+A5Ql9viA45HmD7X+kcr1Pxrf8ByhL7fEBx0PMH2/wDSfK9T8a3/AALlCX2rf8A7ex5g+3/pHK1T8a3/AAHKEvtW/wCDYgxxCcz43s4wQ5dI5X+6nud/OxKOUfuhuf8Ah3LBfNntP7qRpd5JzO5ir1HG0artGWfqeZ/Owt0sVSqZk8/UzfVssEQBEARAEQBEm0ldgc62XhTuWc68/jcqyleFHMuvp2HOdRLMjlSPLs5Nd6w27u7K0pN6TE5RIMQoIiOQIxOSEYygQjkxGF6ZFmFwTIMQhMQjgmRMTgmIxkKQhCmIxlMQpTAVMQpTAUpiFTABQBGuLTUEg7QhpPSJotNwYvfERFaSZI8wD/zs+oWhhsfOlmnnj4r3LdDGSp5pZ14ov0EzZGiRjg5jhVrhoIW/CcZxUou6ZsRkpK6eYdSJEQBEAc28rV/Db+r6Lz2VMY5S+jB5lp7+rYcqk7ZkcwrFK4hUWIQpEWIUiIjkCMTkCMZQIQpkTE5MizE4JkRCECMbgmRMTgmIQhMRjcExGNykIQpiFTABQAhUhCpgApgKUCAUwLLg6/zZpBBK7vEhpn/hvOh27aruBxX0Z8F81+D6/feW8JX+lKz0Pw7T0heiNoiAMVplyGF2wZt6r4ut9GjKe7vIydlc4DnVNSvG3vnZUbFKBCFRYhCVEixSgiI5AjE5AhCgQhTImN6BMxFMgKUxGNwQIwuCZEQhMQjgmBicFIRjKYhUCFKYCFSAVMAFAClMQCmAEAepYPvL9psrC41kiPBPrpNB3J5iPivRYCt9Sir6Vm/uw28HV4dNX0rMdxXS0c++X0a1u0k8w/2sXLM7QhDrd93+nGs8xyKrz5XAgQpKTEYyVEiLVAhSgiY3IEYygQY4XSHJY1zzsaCab9i6U6U6jtBN9wKLlmSN+HD8z87yyMcZyncw+q0qWSK8s8mo+L8Pc7Rws3pzG7FhqIeG+R54qNHX81ehkakudJvcvnxOqwcelm0y47M3+HX0nPPWrUcmYaP8N7b9TosNSXQZRdVn8xF62ArpxHD/AI1uJfQp/agG6bMf4EPqYAlxLD/jjuQfQp/ajBLcFldphA9Fz2/IrnLJ2Gl/Dc2vJkHhqT/iaM+FIHeA+WM72ubzEV+KrzyTSfNbXj/d5ylgoPQ2cm2YSnbnifHKNhrG7mOb4qnUyVVjzWn4f3eV54Ka5rucG2WKWE0ljfGdWUMx3HQfUqNSlOm7Ti0VJwlDnKxrFQICFMBSmAhTACYClMQpTABTAuHY2tFJZ4dTo2yDe11P/paeS52qSj1q+7/TQyfL9co9n98y/rbNU5V9nOz9XUsDLXOht9CvX6Dl1WKVwVQApKiIQpEWKUWEKUCDBZ3ynJjaXHXsG86l1o0KlaXBgrhGLk7I7VjuJjc8xyz5Lahg+q3sNkeEc9V3fV0e78O4twwyXOOtHG1gyWgNA0BoAC14QjBcGKsuwspJZkMpDIgAJARAgJABAASEBIBJGBwLXAOadIcAQd4Ki0mrMi0nmZX7zwpDLV0J4B+wZ4j+nV6uZZ1bJtOeeGZ+H97ipVwcJZ45vIp95XbNZXZMzKA+C4Z43bndWlY9ahOi7TXsZtSlKm7SRolczmKUwFKYClMAFMBSmBZux7447kJOk1X8m6/Y/QuYDW7GekrfNk5F+nOz9XUsDLPOht9CtX6DlVWKV7gqgVwEpAISkRFKBG/d12Om7t1Wx/3O3cXGtPBZOlX/AFyzR8X3e52pUXPO9BYIYWxtyWANaNQXpKVKFKPBgrIuxioqyMi6EiIAiAIgCIACQAQIhSABSAVAgJCAUgMU8LZGlkjWvY7M5rhUFQlFSVpK6IyipKzKTf8Ahl0NZrPV8QqXM0vjG0eU34jj0rFxWAdP9VPOurpXv5mZXwrj+qGgrRWcUhSmApUgFKYAKYFl7Hvjh5GTpNV/Juv2P0LmB1uw9JW+bJxsQHPH+rqWDlnnQ2+hVxHQciqxSsCqQgEoC4KoInTum7uE75IO9jwQfzn6LVyfk/6v/Sov09C6/jz7tNijR4X6noLAAvSF4iAIgCIAiAIgCIACQEKBASABSABQICQClIQpSEBJiKfinD4AdarO2gzumjboG17R8x61kY3B2vUgu9evuZ2Kw384bUVErLM8QqQAKYClAFl7Hvjh5GTpNWhk3X7H6F3Aa3Yz0lb5snFxDpj/AFdSwcs86G30KmJ0o49VilUFUABIRt3XY+HfQ+A2hefk31q7gcJxipZ81afbadaNPhy7C0NAAAGYDMANAC9WkkrI0QpgRAEQBEARAEQBEABIAIEQpAAoACQhUhAKQClIQCkIUqIigYruf9mkEsYpDKTQDRHJpLdx0j1jUsPGYf6UuFHQ/BmTiqPAldaGcAqmVBUwFKYyy9j3xw8jJ0mrQybr9j9C7gNbsZ6St82TiYi0x7n9Swcsc6Hc/QqYnSjjVWMVAVQAEhFsu6y8DG1n5j3T+Nx0/T1L12Dw6oUlHp0vv/uY06UOBGxtK0dCIAiAIgCIAiAIgAJARAgIACQAKQgJABAgFIQpUQFKQhSkI1LysbbRE+F+h4zHyXaWu9RXKrTVSDiznUgpxcWeYTROjc6N4o5jnNcNjgaFeecXFtPoMNpp2ZjSEKUwLJ2PvHDyEnSar+TdfsfoXcBrdh6SvQG0cPEhzx7n9Swssc6Hc/Qp4rSji1WMVAVQBu3LDwkza6GVefVo+JCu5Oo/Urq+hZ92jxOtCPCmi1L1JpEQBEAUm87TM+aR3CyMyHvbG2N7mta1poMw15l5nE4yq60rSas2tPUZlWtLhvOWu6p3SQRvfneW90RmqQaV9dFv4ao6lKM3paL9KXCgmba7nQ17wmdHDLIymUyN7m10ZQGZcq9RwpymuhNkKkuDFspNjtk7JWScNK8l7csPe5zHtJzgt0fReco4yqqqbk87MqGImpp3LffdofFZ5ZIzR4DQ06ckucG19VarfxdV0qMprT7uxpV5uFNyRTLFeU1nkEokllFe+RyPc4PbrpU5jsPUsChjqkJ3bbXTnMyniZRldsvdmtDZWNljOUx4Dmni+q9JGanFSjoZrxkpK6JaJMlj3jOWtc4DbQVRKXBi2KTsmzzr/kbS1/DieUyA5RBc7g3fylmjJ4qLzCxtVS4fCfpuMVYmfC4Vy8XxanRWaWWPM8MGSTnyS4gV9Var0GIqOnSlNabGtWnwKbkjzx80pJJntBJ0kyyaeded4xUb5z3sxnWn1iGSTz0/vZPql9ep9z3sX1p9Y9ktloikY+KWZz8poDHSPc2TP4BaTnroXSliasZqze8nCvNSWc9LcvRGwKVEQpSEUXGtkyLQJRonbU+m2gPwyVj46HBqcLr9P6jLxkLTv1leKpFQUoAsfY98dPISdJqv5M1+x+hdwGt2M9KXoTaOFiXTFuf1LCyvzodz9Cli9KOHVY5UASgR3cMMzSP2lrR6hU/MLbyPDNOXcv7vLuEWZs7i2S4RMCIAottPfZeUl6RXj6+tn/6fmzFqc+Xey2XJ4vFuPSK9Jgf28O408Pqom8rZ3NO9vF5uSk+Sr4vUT7n5HGvq5dzKRD4bfSb815anz4968zFjzkXDEnisv9P/ACNXo8o/tp7PNGvi9TLZ5oo5K8yYh1MOXr+zycDIe8TOzE6IpTr4mnXx0O1amTsVwH9OWh+DL2Er8F8CWgt1t/dScnJ0StqrzJdzNGpzX3M80ecx3LyD0Hny9X+fwcvoR9Jq9Njf28u42sTqZFHsbQ6WFpAIdNC1wOgtLwCF5+kk6kU+teZkUknOKfWi+/8AEWT/AK8Xsr0XFqH41uNj6FL7UNBd9nidlxwRMeNDg0VG46lKNGjB3jBJ9xKNOnF3jFXM5KkSFJSIikpAVzG0WVZ2v1xyt9lwIPxyVRx8b00+plPGK8E+0o5WRczBCVFsCydjzx08hJ0mrQyVr9j9C9gNbsZ6WvRmycHE2mLc/qWHlfnQ7n6FHF6UcKqxyoKSkIsuGh3l3HI7otXoclK1F978kaGE5m06y0iyRMCIAoluPfZeUl6RXkK+tn/6fmzFqc+Xey2XGfw0W49Ir0eB/bw7jTw+qib1VbO5qXt4vNyUnyVfF6ifc/I5V9XLuZR4T3bfSb815enz4968zEjzkXDEh/Cy/wBP/I1eiyj+3ls80a+L1UtnminWOMPliY7wXyRtdTMaFwBXnqEVOpGL0NoyKcVKaT6WC87C6B7oX5x+U6nsOgqVejKjNwf+odWm6c+CzuXFe3CQyWWU1ljik4Nx0yRBp/uGviodq18LivqUpQlpSe1F+jX4dNxelIqjzmO5YT0GUXq/j+Dl9CPpNXpMZqJdxtYnUyKFlEEOaS1zSC0jSHA1B5156Laaa6DGTs7mY3tbP+1Nzj6K1xyt9x341U6x7Nf1sje15mfM0EZUbwCHt1gZsx2EKdPG1VJXdyUMVPhK7PQito1RSUhCkpCONizPY5uIwn/2tVTG6l7PNFbFap7PM89JWI2ZQhKg2MsvY78dPISdJq0sk6/Y/Qu4DW7H6Hpi9IbJX8UHPFuf1LDyvzodz9ChjNKODVZBTuCqQiyYZfWJ42SHmLR9Ct7JT/5NdvojQwj/AEPvOvVaZaJVAEqgCiW499l5WXpFeSr62fe/MxKvPl3sttxn8NF6J6RXosD+3h3GphtVE3qq0dzTvc/h5uSk+Sr4vUT7mca+rl3Mo0J7tnpN+a8zT58e9eZix5yLjiQ/hZf6f+Rq9DlD9vLZ5o18XqZbPNFQu09/g5aHphYWG10O9GVR1ke9Fwvq7RaoskUErKmJx262niP0W/i8Mq8LLnLR7bTWxFFVY26egoTw5jtbHscRsc06CPmF51OUJdTMZNxZiecx3Fc3oIF6v8/g5fQj6TV6PGaiRs4nUyKNZWh8sTHZ2vliY4aKtc8A/ArBppOcU+lrzMimk5pPrLr2t2Lzb/eyfVbnEcN9r3v3NbilHq8WZLPcdjicJGRVe3O3Le94B1GhOlShhcPB8KMc/a2xxw9GLuo5zdJXW50FJSAUlK4ji4ukpY5B5Toh/eD1KnjX/wAXs8ytin/zew8+JWI2ZgpUQLP2OvHTyEnSatTJOvfc/Qu4DW7H6Hpi9IbJXcVnPFuf1LEytzodz9DPxumJwKrIKRKoA7OGJqPkj8pocN7TQ9L4LVyXO0pR2lzByztFiqti5eJVAEqgCh2499l5WXpFeUr62fe/Mw6vPl3vzHhvi1RtEcb2hjczQWNJA06VZpY6pTgoroOsMVKEVFDf8/bPOM92xdOUqvZuJ8cn1ndbbjaLDLK5oa/g5mvArk5QGkcWtX5Vvq4SU+xlp1PqUHLsZU4T3bPSZ81g0+fHvRkw5yLliQ/hZf6f+Rq9BlD9vLZ5o18XqpbPNFQuw9/g5aHphYeG10O9GVR1ke9F/qvTXNwrmK7rygbXGO6aO/ga2j8/q18W5ZmUMNwl9aO332dPZ3FHGULr6kdvuVGQ5juKxnoMxl5v/wATl9BnSavQ4vUSNjE6qRQmyFpa9po5jmuaTno5pqPiFhRfBafUY8ZWaZ0DiW2+cj90xXOP1C1xyY1nxVamPa6Uxyx1GW0MDXZOstI1qUMdO64WglHGSvnLyStQ0BCVG4hSVFsRVsc2nuIYdbnOkO5ooOkeZZ2UJ/pUSni5ZkinlZRRFKALP2OvHTyEnSatTJOv2P0LmA1ux+h6avSG0VzFumLc/qWJlbnQ2+hnY7TEr9VklElUAZbHaeBkZLqY7uvQOZ3wJXbD1fp1FI6Up8CaZdQ6ucZwdBGii9Jc17kqi4XJVFwOdbLkgmcZCZGOd4XBltHHbQg51TrYCjVlwm2n2fKZXqYWnN8J3Rg7WrP5yfnj+1cuS6P3S8PY58Rp9b8PYHa1Z/OT88f2o5Lo/dLw9g4jT634ex04rPHGwRMaODALck56g6a7a1KuwpwhHgRWYsxhGMeClmNGz3DZo5BKOEcWmrWPcCxp1HRU04yq0MBQhPhq/YnoXrvZxjhaUZcJXN+VjXtLHgOY4EOB1gq1JRkmpLMzu0pKz0GhY7js8D+Fbwj3CuRwhBDDtFAPiq1LBUaUuGrt9F+j+9pwhhqcHwlc6FVZudiB3rGtCdh3OSMO2QScLSSlaiIuHBA7qVpxVoqiwOHU+Er93R7+JW4pRUuF4dB0JWNeCx4DmOBa5p0Fp0hWGlJWksx2dnmZxnYTshJIktLQdQdGQOLO1U3k+h90vD2KrwVLrfh7CHCNk87afai+xHJ9D7peHsHEqX3Pw9h7PhiyROEmVNKWmrWyOZkZWokNaKqUMFQg+Fdvv+EOOEpRd87OoSuzZ2FJUWwFJUbiPOsQW79otD3g1Y3vcfGxuv1mp9axMVU4dR9mYzK8+FNnNKrnEUoAs/Y58dPISdJq1Mk699z9C5gNdsfoenL0htFbxbpi3SdSxMrc6G30M7HaYleqskoEqgAEoAsOG7dls4Bx7uIdztdFq5tHMtvBV+HDgvSvI0sNV4UbdKOzVXbli5KouFyVSuAKouBKouAKouIlUrgCqLgCqVxAqi4XBVK4gEpXAUlK4gEpXFcUlK4hSUrgKXKLYhSVFsRxMUXnwEXBsNJZgWtppaz8zuocZ4lVxNbgQzaWcK9Tgx7SirGM4CYClMC0djnx08hJ0mrTyTr9j9C5gNdsfoenL0htFaxec8O6TqWLlXnQ2+hm4/TErtVlFAFUAAlRECKZ0bmyxmj2Go2Ea2niKnSqOnJSRKnUcJXRcrvtzLRGJGbnNOljtbSt+nVVSPCRrQmpq6NiqnclcmUi4XJVK4XBVFwuDKRcLkykriuCqLhcFUriuAuRcLgqlcVwFyVwFJRcVwEqNxXFJSuK4pKi2FxSUriNW321lnjdLIaNboA8JztTRxlc5zUFdkZSUVdnn1utb7RI6aTwnaANDWjQ0cQWLVqOpK7M2pNzd2axXM5gKYATAs/Y58dPISdJq1Mk6/Y/QuYDXbH6Hp69GbZWMY6Yd0nUsXKvOht9DMx+mO0rtVlFAFUAKSkIUlREZLHbH2d/Cx565nsPgvbs37Cu9Cu6bzHWlVcGW6wW+O0My4zxOaczmO2ELZp1YzV0acJqSujYylO5K4MpFwuSqVwuDKRcRMpFwuDKSuFwFyVxXBlIuFxcpK4rgLkriuAuSuFxS5K4gVSuAEgMFrtTIGGWVwaxuk6ydQA1niUJSUVdiclFXZQ72vN9rflu7mNtRFH5I2na4rJr13UfYZ1Wq5s0Sq5xFKYClMAIEWjsceOnkJek1amSde+5+hdyfrtj9D09ejNsrGMvCh3SdSxcq86G30MzH6Y7StrKKAEAApCFKiRFqkAIpXxOEsTix42aHDYRrC606soO6OkKji8xYrtxBHLRktIZdGc97ef5Tq3H4rUpYmM9OZl+nXUtJ18pd7na4MpFxXJlIuFwZSVwuDKRcVwZSVwuCqLiuCqVwuCqBAQBEhkSA1LyvCOzM4SU0GhrRne92xoXOc1BXZGU1FXZRb0vKS1vy5MzW14OMHuWDrPGsmtXlUfYZ9Wq5s01wOICgBSmICYAQItHY48dPIS9Jq1Mla99z9C7k/XbH6Hp69GbhV8ZeFDuk+YWLlXnQ2+hmZQ0x2lbWUZ4EAAlJiEJURC1SEKSmBikaDpQnYE7GxYr0ns9Ax3CRj8klSAOI6R8lZp4mUcxYhiHE7dkxLA+glyoHfzd0yvpDrAVyGIhLTmLUa8WdaKVrxlMc17drCHDnC7p30HVO+gZAEQBEABAiIACAIkMiQHLvm+47KMn95MRVsYPxcdQ+a4Va0aaz6TnUqqBSLXapJ3mWZ2U86NTWjyWjUFk1KsqjuzPnUcnnMK5nMCAAUCAUxCpgRMRaOxx46eQl6TVqZK1+x+heyfrtj9D09eiNwq2NPCh3SfMLGyrzobfQzMoc6O0rdVlGeBIQpSYhCoiASgQjigDG4oAQlACOoUwuYwC05THOY7awlp5wpqbWgmptG3FfVrj0TF42SNa/wCJFfiu0cTNdJ1WIkuk2o8U2keFHA7cHtPzK6LFvpRNYllhua8ha4uEychzXFj21qA6gOY6xQhWqdRTVyzTnw1c310JgQBEhgJ/2kIrF84nArFZCHO0Om0sb6HlHj0b1Sr4pRzRK9WulmiVckklziXOcauc41cTtJWZKTk7soyk3pAkIBKAAmIiBClMAJiIpIC0djnx08hL0mrTyXrtj9C7k/XbH6Hp69CbpVcaeFDuk+YWNlXnQ2+hl5Q0x2laqsozyJCFKQhCkIUlIBHIAxuKYGMlAAJQAjigDGSmIUlAFzwfDSzOefzyvI3BrR8wVp4SNqTfWzSwsf8AnftOuu52IkBp3lecNlblSuoT4LBnkfuHXoXOdSMFdkZSUdJS73vuW11b+6g1RtOdw/nOvdo+azK2Jc8y0FOpXcsyOYFVK4apCIgAFMQECJVAAUhETQAU0BaOxz46eQl6TVpZM12x+hdydrtj9D09egN0rWNYu4hk1Nc9p9YBHRKycqxzQl3r+7jNyjHNF95VKrHMwFUhAJSAQlIQpQIRyAMTigDGSmApKAEcUAISmApKAPSrFZv2ezwwfmawZdPLPdO+JK21H6dOMDZjHgQUQSyNY0ve5rGtFXOcQGgcZKg3YWgq964sGeOyDKOgzPHcj0WnTvPxVKriks0SvUrpaCsSSOe4ySOc97tLnGpKzpzcndlSUm9ItVAgSqAJVAiVQIFUwIgRE7CIpJARSsBFJIRcOxnBW0TS6o4Qz1veCOgVqZLj/wBJS6l5/wCGjk2N6kpdS8/8PRluG0aF+WPh7PJGM7qZTPSGcD16PWq2LpfVpOK06UcMTT+pTaWk88qvMnnyVTAUlIBCUhCkoARxQBicUAYyUwFJQBjJTAQlMYGvLSHDS0giuiozhK9ncadncsc2M6t7iB3C0z5bxwYO8ZyOZXZYtW0Zy88SrFdt9vmtLsqd5dQ1awZo27m9elUalaU9JXnVcjXXA5EqkAKoESqAIgRKoERAgpiCpJARTSERSsBFJIZ6hgK7jBZBI4UfaXcLxhlKMHNn/Ut/J9LgUuE+nPs6Pc3MBS4FK76c/sWVXi8RAFJxTdRhkM7B3qU1NPySHSNx0rAx+G+nPhrQ/BmLjcP9OXCWh+DODVUCiKUAKUCEJSsAjkAYnJgYygBCUAI4pjMZKBikqDYxSVzbAUlIYKpACqBAqgCVTEMCkIiBECYDAJ2ENRTSAlFJCJRSA7eFbjNtmAcDwEZDpnaiNTBxn5VVrC4d1p26Fp9tpawuHdafYtPsesNAAAAAAzADQAvRnoQoAiAEmibI0seA5rhRwOghRnFTTjJZiMoqSs1mKPfeH5LOTJEDJDpqM72D+YbONYOJwUqWeOePl3+5iYnBypZ4515HDJVIpiEoAUosAjkWAxOKLAYyUwEKAMbikMxOKi2SEJXNsYKqIAJQAKoERAAQBE7CCErCGTsIYBNIQwCmkAydhAopJAdvD+G5raQ4AxwV7qVwzEbGD8x+Ct4fCTrPNmXX7dZaw+FnWfUus9Pu6wR2WNsMLcljedx1uJ1krepUo048GKzG7Tpxpx4MTZXQ6EQBEARAEQByLxw7Zp6uyTE8/mio2p4xoVOrgaVTPaz7CpVwVKpntZ9hwrRgyUfupo3D/wAgcw/CqpSyZNc2Sffm9ylLJs/4yXl7mqcIWrbD7bvtXPk6t2b/AIOfJ9bs3/Apwda9sPtu+1HJ1bs3/Acn1uzf8CHBlr2we277UcnVuzf8ByfW7N/wIcFWzbB7bvtRydW7N/wHJ9bs3/ApwTbNsHvHfalydW7N/wAByfW7N/wIcDW3bZ/eO+1Lk2v2b/gfJ9bs3/AhwJbdtn9477VHkyv2b/gfEKvZv+Adodt22f3jvtS5Kr9m/wCB8Rq9m/4B2hW3bZ/eO+1HJVbrW/4DiNXs3/AO0G3bbP7x32o5Krda3/AuIVuzf8A7Qbdts/vHfajkqt1r+7A4hW7N/wAE7Qbdts/vHfanyVW61v8AgOIVuzf8E7Qbdts/vHfajkut2b/gOIVuzf8ABO0G3bbP7x32o5Lrdm/4FxCt2b/gIwFbttn9477Ucl1uzf8AAcn1uzf8DDAdt22f3jvtRyXW7N/wLk+t2b/gYYEtu2z+8d9qfJlfs3/AuT63Zv8AgYYFtu2z+8d9qlybW7N/wHJ1bs3/AAbFnwDaD+9mhYP5A+Q8xAXSOTKn8ml4+xOOTaj50kvH2LBdmDLJAQ6QOtDx52mQD6A66q5SwFKGd5+/29y5SyfShnefv9ixNAAAAoBmAGgBXi8FAEQBEARAEQBEARAEQBEARAEQBEARAEQBEARAEQBEARAEQBEARAEQBEARAEQBEARAEQBEARAEQB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http://tech.thaivisa.com/wp-content/uploads/2014/12/Line_app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286000"/>
            <a:ext cx="2012951" cy="201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3965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7200" y="609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Successful Games </a:t>
            </a:r>
            <a:r>
              <a:rPr lang="en-US" altLang="en-US" sz="1800" b="1" dirty="0" smtClean="0"/>
              <a:t>5. </a:t>
            </a:r>
            <a:r>
              <a:rPr lang="en-US" sz="1800" b="1" dirty="0" smtClean="0"/>
              <a:t>LINE Cookie Run</a:t>
            </a:r>
          </a:p>
          <a:p>
            <a:r>
              <a:rPr lang="en-US" sz="1800" b="1" dirty="0" smtClean="0"/>
              <a:t>Interesting Marketing Initiative</a:t>
            </a:r>
            <a:endParaRPr lang="en-US" sz="1800" b="1" dirty="0"/>
          </a:p>
        </p:txBody>
      </p:sp>
      <p:pic>
        <p:nvPicPr>
          <p:cNvPr id="13" name="Picture 2" descr="LINE Cookie Run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6122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.ytimg.com/vi/BD28eb1XbQA/maxresdefaul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1" t="13841" r="24834" b="13490"/>
          <a:stretch/>
        </p:blipFill>
        <p:spPr bwMode="auto">
          <a:xfrm>
            <a:off x="4876800" y="1676400"/>
            <a:ext cx="3200400" cy="43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511803"/>
              </p:ext>
            </p:extLst>
          </p:nvPr>
        </p:nvGraphicFramePr>
        <p:xfrm>
          <a:off x="1447800" y="3458902"/>
          <a:ext cx="2438400" cy="65589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438400"/>
              </a:tblGrid>
              <a:tr h="304800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aseline="0" dirty="0" smtClean="0">
                          <a:effectLst/>
                        </a:rPr>
                        <a:t>Comic Book: Cookie Run Go To London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3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 smtClean="0">
                <a:solidFill>
                  <a:schemeClr val="bg1">
                    <a:lumMod val="85000"/>
                  </a:schemeClr>
                </a:solidFill>
              </a:rPr>
              <a:t>LINE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 smtClean="0"/>
              <a:t>c. Case Study of Unsuccessful Games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LIN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49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81471103"/>
              </p:ext>
            </p:extLst>
          </p:nvPr>
        </p:nvGraphicFramePr>
        <p:xfrm>
          <a:off x="457200" y="1828800"/>
          <a:ext cx="83058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995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326409"/>
              </p:ext>
            </p:extLst>
          </p:nvPr>
        </p:nvGraphicFramePr>
        <p:xfrm>
          <a:off x="304800" y="1705147"/>
          <a:ext cx="8458200" cy="2363934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Duration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April 18, 2013</a:t>
                      </a:r>
                      <a:r>
                        <a:rPr lang="en-US" sz="1200" baseline="0" dirty="0" smtClean="0"/>
                        <a:t> – November 28, 2014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ym typeface="Arial"/>
                        </a:rPr>
                        <a:t>Similar to LINE POP, BUBBLE. </a:t>
                      </a:r>
                    </a:p>
                    <a:p>
                      <a:r>
                        <a:rPr lang="en-US" sz="1200" baseline="0" dirty="0" smtClean="0">
                          <a:sym typeface="Arial"/>
                        </a:rPr>
                        <a:t>Puzzle game to score as high as possible by deleting as many blocks as you can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Likes in Thailand FB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360 likes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50 % Male, 50 %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Market Initiatives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Minimal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Free LINE stickers after completing a certain mission within the game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533400"/>
            <a:ext cx="502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Unsuccessful </a:t>
            </a:r>
            <a:r>
              <a:rPr lang="en-US" altLang="en-US" sz="1800" b="1" dirty="0">
                <a:solidFill>
                  <a:srgbClr val="BFBFBF"/>
                </a:solidFill>
              </a:rPr>
              <a:t>Games 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/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1. </a:t>
            </a:r>
            <a:r>
              <a:rPr lang="en-US" sz="1800" b="1" dirty="0" smtClean="0"/>
              <a:t>LINE Jelly</a:t>
            </a:r>
          </a:p>
          <a:p>
            <a:r>
              <a:rPr lang="en-US" sz="1800" b="1" dirty="0" smtClean="0"/>
              <a:t>Overview</a:t>
            </a:r>
            <a:endParaRPr lang="en-US" sz="1800" b="1" dirty="0"/>
          </a:p>
        </p:txBody>
      </p:sp>
      <p:pic>
        <p:nvPicPr>
          <p:cNvPr id="1026" name="Picture 2" descr="LINE JELLY - Thaila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457200"/>
            <a:ext cx="914401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E JEL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524" y="457200"/>
            <a:ext cx="966676" cy="96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โหลดเกมส์ LINE JELLY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226052"/>
            <a:ext cx="2667000" cy="225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177675"/>
              </p:ext>
            </p:extLst>
          </p:nvPr>
        </p:nvGraphicFramePr>
        <p:xfrm>
          <a:off x="304800" y="1598466"/>
          <a:ext cx="8458200" cy="2363934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Duration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April 1, 2013 (first post on</a:t>
                      </a:r>
                      <a:r>
                        <a:rPr lang="en-US" sz="1200" baseline="0" dirty="0" smtClean="0"/>
                        <a:t> FB) – November 28, 2014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6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>
                          <a:sym typeface="Arial"/>
                        </a:rPr>
                        <a:t>Simple shooting game that is similar to </a:t>
                      </a:r>
                      <a:r>
                        <a:rPr lang="en-US" sz="1200" baseline="0" dirty="0" err="1" smtClean="0">
                          <a:sym typeface="Arial"/>
                        </a:rPr>
                        <a:t>Garena’s</a:t>
                      </a:r>
                      <a:r>
                        <a:rPr lang="en-US" sz="1200" baseline="0" dirty="0" smtClean="0">
                          <a:sym typeface="Arial"/>
                        </a:rPr>
                        <a:t> </a:t>
                      </a:r>
                      <a:r>
                        <a:rPr lang="en-US" sz="1200" baseline="0" dirty="0" err="1" smtClean="0">
                          <a:sym typeface="Arial"/>
                        </a:rPr>
                        <a:t>Thunderstrike</a:t>
                      </a:r>
                      <a:endParaRPr lang="en-US" sz="1200" baseline="0" dirty="0" smtClean="0">
                        <a:sym typeface="Arial"/>
                      </a:endParaRPr>
                    </a:p>
                    <a:p>
                      <a:endParaRPr lang="en-US" sz="1200" baseline="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#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of Likes in Thailand FB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About 2400 likes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15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80 % Male, 20 %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Market Initiatives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Minimal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Consistent FB posts of score rankings (to motivate current players to beat the score)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572869"/>
            <a:ext cx="502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LINE </a:t>
            </a:r>
            <a:r>
              <a:rPr lang="en-US" altLang="en-US" sz="1800" b="1" dirty="0">
                <a:solidFill>
                  <a:srgbClr val="BFBFBF"/>
                </a:solidFill>
              </a:rPr>
              <a:t>- Case Study of 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Unsuccessful </a:t>
            </a:r>
            <a:r>
              <a:rPr lang="en-US" altLang="en-US" sz="1800" b="1" dirty="0">
                <a:solidFill>
                  <a:srgbClr val="BFBFBF"/>
                </a:solidFill>
              </a:rPr>
              <a:t>Games 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/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/>
              <a:t>2</a:t>
            </a:r>
            <a:r>
              <a:rPr lang="en-US" altLang="en-US" sz="1800" b="1" dirty="0" smtClean="0"/>
              <a:t>. </a:t>
            </a:r>
            <a:r>
              <a:rPr lang="en-US" sz="1800" b="1" dirty="0" smtClean="0"/>
              <a:t>LINE Dragon Flight</a:t>
            </a:r>
          </a:p>
          <a:p>
            <a:r>
              <a:rPr lang="en-US" sz="1800" b="1" dirty="0" smtClean="0"/>
              <a:t>Overview</a:t>
            </a:r>
            <a:endParaRPr lang="en-US" sz="1800" b="1" dirty="0"/>
          </a:p>
        </p:txBody>
      </p:sp>
      <p:pic>
        <p:nvPicPr>
          <p:cNvPr id="3074" name="Picture 2" descr="LINE Dragon Fl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300" y="4572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E Dragon Flight เทคนิควิธีเล่นให้ได้คะแนนสูง และข้อมูล item ต่างๆ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076699"/>
            <a:ext cx="1351521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48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 smtClean="0">
                <a:solidFill>
                  <a:schemeClr val="bg1">
                    <a:lumMod val="85000"/>
                  </a:schemeClr>
                </a:solidFill>
              </a:rPr>
              <a:t>LINE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/>
              <a:t>d</a:t>
            </a:r>
            <a:r>
              <a:rPr lang="en-US" altLang="en-US" sz="3200" b="1" dirty="0" smtClean="0"/>
              <a:t>. Conclusion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LIN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49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1772483"/>
            <a:ext cx="815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 smtClean="0"/>
              <a:t>Garena’s</a:t>
            </a:r>
            <a:r>
              <a:rPr lang="en-US" sz="1800" dirty="0" smtClean="0"/>
              <a:t> most important gaming competitor: 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Games: casual &amp; easy to play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Include Line’s stickers in almost every LINE games </a:t>
            </a:r>
            <a:r>
              <a:rPr lang="en-US" sz="1800" dirty="0">
                <a:sym typeface="Wingdings"/>
              </a:rPr>
              <a:t> targeting female</a:t>
            </a: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r>
              <a:rPr lang="en-US" sz="3200" b="1" dirty="0" smtClean="0"/>
              <a:t>Marketing Strategy</a:t>
            </a:r>
            <a:r>
              <a:rPr lang="en-US" sz="3200" dirty="0" smtClean="0"/>
              <a:t>: 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80 % offline media pushes (attending events and even creating their own LINE events), 20 % online media pushes (stickers, refill)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</a:t>
            </a:r>
            <a:r>
              <a:rPr lang="en-US" sz="1800" dirty="0" smtClean="0"/>
              <a:t>ffline events are focused during the first few </a:t>
            </a:r>
            <a:r>
              <a:rPr lang="en-US" sz="1800" dirty="0"/>
              <a:t>months </a:t>
            </a:r>
            <a:r>
              <a:rPr lang="en-US" sz="1800" dirty="0" smtClean="0"/>
              <a:t>(LINE Ranger)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</a:t>
            </a:r>
            <a:r>
              <a:rPr lang="en-US" sz="1800" dirty="0" smtClean="0"/>
              <a:t>ffline events are more spread </a:t>
            </a:r>
            <a:r>
              <a:rPr lang="en-US" sz="1800" dirty="0"/>
              <a:t>out </a:t>
            </a:r>
            <a:r>
              <a:rPr lang="en-US" sz="1800" dirty="0" smtClean="0"/>
              <a:t>(LINE </a:t>
            </a:r>
            <a:r>
              <a:rPr lang="en-US" sz="1800" dirty="0"/>
              <a:t>Let’s Get </a:t>
            </a:r>
            <a:r>
              <a:rPr lang="en-US" sz="1800" dirty="0" smtClean="0"/>
              <a:t>Rich) </a:t>
            </a:r>
          </a:p>
        </p:txBody>
      </p:sp>
    </p:spTree>
    <p:extLst>
      <p:ext uri="{BB962C8B-B14F-4D97-AF65-F5344CB8AC3E}">
        <p14:creationId xmlns:p14="http://schemas.microsoft.com/office/powerpoint/2010/main" val="34016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762000" y="4343400"/>
            <a:ext cx="7651750" cy="269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77850" y="2655886"/>
            <a:ext cx="76788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>
              <a:buClr>
                <a:schemeClr val="dk2"/>
              </a:buClr>
              <a:buSzPct val="25000"/>
            </a:pPr>
            <a:r>
              <a:rPr lang="en-US" sz="5400" b="1" dirty="0">
                <a:solidFill>
                  <a:srgbClr val="FF0000"/>
                </a:solidFill>
              </a:rPr>
              <a:t>B</a:t>
            </a:r>
            <a:r>
              <a:rPr lang="en-US" sz="5400" b="1" dirty="0" smtClean="0">
                <a:solidFill>
                  <a:srgbClr val="FF0000"/>
                </a:solidFill>
              </a:rPr>
              <a:t>. </a:t>
            </a:r>
            <a:r>
              <a:rPr lang="en-US" sz="5400" b="1" dirty="0" err="1" smtClean="0">
                <a:solidFill>
                  <a:srgbClr val="FF0000"/>
                </a:solidFill>
              </a:rPr>
              <a:t>AsiaSoft</a:t>
            </a:r>
            <a:endParaRPr lang="en-US" sz="2800" b="0" i="0" u="none" strike="noStrike" cap="none" baseline="0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97"/>
          <a:stretch/>
        </p:blipFill>
        <p:spPr bwMode="auto">
          <a:xfrm>
            <a:off x="4953000" y="2362200"/>
            <a:ext cx="3188920" cy="198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0589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2400" b="1" dirty="0" smtClean="0">
                <a:solidFill>
                  <a:srgbClr val="BFBFBF"/>
                </a:solidFill>
              </a:rPr>
              <a:t>Major Gaming Companies</a:t>
            </a:r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b="1" dirty="0"/>
              <a:t>B</a:t>
            </a:r>
            <a:r>
              <a:rPr lang="en-US" altLang="en-US" sz="3200" b="1" dirty="0" smtClean="0"/>
              <a:t>. </a:t>
            </a:r>
            <a:r>
              <a:rPr lang="en-US" altLang="en-US" sz="3200" b="1" dirty="0" err="1" smtClean="0"/>
              <a:t>AsiaSoft</a:t>
            </a:r>
            <a:r>
              <a:rPr lang="en-US" altLang="en-US" sz="3200" b="1" dirty="0" smtClean="0"/>
              <a:t> Corporation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600200"/>
            <a:ext cx="830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smtClean="0"/>
              <a:t>a. Brief Introduction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 smtClean="0"/>
              <a:t>b. Case Study of Success Stories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 smtClean="0"/>
              <a:t>c. Case Study of Non-successful Stories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 smtClean="0"/>
              <a:t>d. Marketing Strategies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3400"/>
            <a:ext cx="119404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69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2400" b="1" dirty="0" err="1" smtClean="0">
                <a:solidFill>
                  <a:schemeClr val="bg1">
                    <a:lumMod val="85000"/>
                  </a:schemeClr>
                </a:solidFill>
              </a:rPr>
              <a:t>AsiaSoft</a:t>
            </a:r>
            <a:r>
              <a:rPr lang="en-US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Cooperation</a:t>
            </a:r>
            <a:r>
              <a:rPr lang="en-US" altLang="en-US" sz="2400" b="1" dirty="0" smtClean="0"/>
              <a:t/>
            </a:r>
            <a:br>
              <a:rPr lang="en-US" altLang="en-US" sz="2400" b="1" dirty="0" smtClean="0"/>
            </a:br>
            <a:r>
              <a:rPr lang="en-US" altLang="en-US" sz="3200" b="1" dirty="0" smtClean="0"/>
              <a:t>a. Brief Introduction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296274"/>
              </p:ext>
            </p:extLst>
          </p:nvPr>
        </p:nvGraphicFramePr>
        <p:xfrm>
          <a:off x="762000" y="2133600"/>
          <a:ext cx="7772400" cy="1524000"/>
        </p:xfrm>
        <a:graphic>
          <a:graphicData uri="http://schemas.openxmlformats.org/drawingml/2006/table">
            <a:tbl>
              <a:tblPr firstRow="1" bandRow="1">
                <a:tableStyleId>{22B35C43-546A-462E-967B-E1F87B359DBA}</a:tableStyleId>
              </a:tblPr>
              <a:tblGrid>
                <a:gridCol w="2819400"/>
                <a:gridCol w="4953000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Subsidiary Company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PlayPark</a:t>
                      </a:r>
                      <a:r>
                        <a:rPr lang="en-US" dirty="0" smtClean="0"/>
                        <a:t> (name</a:t>
                      </a:r>
                      <a:r>
                        <a:rPr lang="en-US" baseline="0" dirty="0" smtClean="0"/>
                        <a:t> in Android)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Initial</a:t>
                      </a:r>
                      <a:r>
                        <a:rPr lang="en-US" b="1" baseline="0" dirty="0" smtClean="0"/>
                        <a:t> Release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2001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Operating System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</a:t>
                      </a:r>
                      <a:r>
                        <a:rPr lang="en-US" baseline="0" dirty="0" smtClean="0"/>
                        <a:t> and iOS (mobile games)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Type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Online Massive Multiplayer</a:t>
                      </a:r>
                      <a:r>
                        <a:rPr lang="en-US" baseline="0" dirty="0" smtClean="0"/>
                        <a:t> Game Providers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Headquarter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Bangkok,</a:t>
                      </a:r>
                      <a:r>
                        <a:rPr lang="en-US" baseline="0" dirty="0" smtClean="0"/>
                        <a:t> Thailand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AutoShape 2" descr="Image result for asiasoft compan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asiasoft compan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419600"/>
            <a:ext cx="143827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4038600" y="4924425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media.playpark.com/web/en/upload/media/fb-sha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114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3400"/>
            <a:ext cx="119404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5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2400" b="1" dirty="0" err="1">
                <a:solidFill>
                  <a:schemeClr val="bg1">
                    <a:lumMod val="85000"/>
                  </a:schemeClr>
                </a:solidFill>
              </a:rPr>
              <a:t>AsiaSoft</a:t>
            </a: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</a:rPr>
              <a:t> Cooperation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 smtClean="0"/>
              <a:t>b. Case Study of Successful Games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4550871"/>
              </p:ext>
            </p:extLst>
          </p:nvPr>
        </p:nvGraphicFramePr>
        <p:xfrm>
          <a:off x="762000" y="1828800"/>
          <a:ext cx="8001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3400"/>
            <a:ext cx="119404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9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63686"/>
              </p:ext>
            </p:extLst>
          </p:nvPr>
        </p:nvGraphicFramePr>
        <p:xfrm>
          <a:off x="381000" y="1705146"/>
          <a:ext cx="8458200" cy="2181054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(iOS),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5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52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Dec. 14,</a:t>
                      </a:r>
                      <a:r>
                        <a:rPr lang="en-US" sz="1200" baseline="0" dirty="0" smtClean="0"/>
                        <a:t> 2013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Ex-most</a:t>
                      </a:r>
                      <a:r>
                        <a:rPr lang="en-US" sz="1200" baseline="0" dirty="0" smtClean="0">
                          <a:sym typeface="Arial"/>
                        </a:rPr>
                        <a:t> popular and addictive </a:t>
                      </a:r>
                      <a:r>
                        <a:rPr lang="en-US" sz="1200" dirty="0" smtClean="0">
                          <a:sym typeface="Arial"/>
                        </a:rPr>
                        <a:t>MMORPG (Massively multiplayer online role-playing games) in your mobile phone </a:t>
                      </a:r>
                      <a:endParaRPr lang="en-US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3554" name="Picture 2" descr="Ragnarok Mobile สงครามฮีโร่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9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4963" y="381000"/>
            <a:ext cx="8229600" cy="1066800"/>
          </a:xfrm>
        </p:spPr>
        <p:txBody>
          <a:bodyPr/>
          <a:lstStyle/>
          <a:p>
            <a:pPr marL="0" indent="0"/>
            <a:r>
              <a:rPr lang="en-US" altLang="en-US" sz="1800" b="1" dirty="0" err="1">
                <a:solidFill>
                  <a:srgbClr val="BFBFBF"/>
                </a:solidFill>
              </a:rPr>
              <a:t>AsiaSoft</a:t>
            </a:r>
            <a:r>
              <a:rPr lang="en-US" altLang="en-US" sz="1800" b="1" dirty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1</a:t>
            </a:r>
            <a:r>
              <a:rPr lang="en-US" altLang="en-US" sz="1800" b="1" dirty="0"/>
              <a:t>. </a:t>
            </a:r>
            <a:r>
              <a:rPr lang="en-US" sz="1800" b="1" dirty="0" err="1" smtClean="0"/>
              <a:t>Ragnarok</a:t>
            </a:r>
            <a:r>
              <a:rPr lang="en-US" sz="1800" b="1" dirty="0" smtClean="0"/>
              <a:t> </a:t>
            </a:r>
            <a:r>
              <a:rPr lang="en-US" sz="1800" b="1" dirty="0"/>
              <a:t>Mobile </a:t>
            </a:r>
            <a:r>
              <a:rPr lang="th-TH" sz="1800" dirty="0"/>
              <a:t>สงครามฮีโร่</a:t>
            </a:r>
            <a:r>
              <a:rPr lang="en-US" sz="1800" dirty="0"/>
              <a:t>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b="1" dirty="0" smtClean="0"/>
              <a:t>Introduction</a:t>
            </a:r>
            <a:endParaRPr lang="en-SG" altLang="en-US" sz="18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9645" y="4191000"/>
            <a:ext cx="3661155" cy="215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1295400"/>
          </a:xfrm>
        </p:spPr>
        <p:txBody>
          <a:bodyPr/>
          <a:lstStyle/>
          <a:p>
            <a:pPr marL="0" indent="0"/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b="1" dirty="0"/>
              <a:t>A</a:t>
            </a:r>
            <a:r>
              <a:rPr lang="en-US" altLang="en-US" sz="3600" b="1" dirty="0" smtClean="0"/>
              <a:t>. LINE</a:t>
            </a:r>
            <a:endParaRPr lang="en-SG" altLang="en-US" sz="36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00" y="2023170"/>
            <a:ext cx="830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smtClean="0"/>
              <a:t>a. Brief Introduction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 smtClean="0"/>
              <a:t>b. Case Study of Successful Games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 smtClean="0"/>
              <a:t>c. Case Study of Non-successful Games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 smtClean="0"/>
              <a:t>d. Conclusion</a:t>
            </a:r>
          </a:p>
        </p:txBody>
      </p:sp>
      <p:pic>
        <p:nvPicPr>
          <p:cNvPr id="5" name="Picture 2" descr="LIN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5715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88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228600"/>
            <a:ext cx="8229600" cy="1143000"/>
          </a:xfrm>
        </p:spPr>
        <p:txBody>
          <a:bodyPr/>
          <a:lstStyle/>
          <a:p>
            <a:pPr marL="0" indent="0"/>
            <a:r>
              <a:rPr lang="en-US" altLang="en-US" sz="1800" b="1" dirty="0" err="1">
                <a:solidFill>
                  <a:srgbClr val="BFBFBF"/>
                </a:solidFill>
              </a:rPr>
              <a:t>AsiaSoft</a:t>
            </a:r>
            <a:r>
              <a:rPr lang="en-US" altLang="en-US" sz="1800" b="1" dirty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1</a:t>
            </a:r>
            <a:r>
              <a:rPr lang="en-US" altLang="en-US" sz="1800" b="1" dirty="0"/>
              <a:t>. </a:t>
            </a:r>
            <a:r>
              <a:rPr lang="en-US" sz="1800" b="1" dirty="0" err="1" smtClean="0"/>
              <a:t>Ragnarok</a:t>
            </a:r>
            <a:r>
              <a:rPr lang="en-US" sz="1800" b="1" dirty="0" smtClean="0"/>
              <a:t> </a:t>
            </a:r>
            <a:r>
              <a:rPr lang="en-US" sz="1800" b="1" dirty="0"/>
              <a:t>Mobile </a:t>
            </a:r>
            <a:r>
              <a:rPr lang="th-TH" sz="1800" dirty="0"/>
              <a:t>สงครามฮีโร่</a:t>
            </a:r>
            <a:r>
              <a:rPr lang="en-US" sz="1800" dirty="0"/>
              <a:t>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b="1" dirty="0" smtClean="0"/>
              <a:t>Marketing Initiatives - Partnership</a:t>
            </a:r>
            <a:endParaRPr lang="en-SG" altLang="en-US" sz="1800" b="1" dirty="0" smtClean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400172"/>
              </p:ext>
            </p:extLst>
          </p:nvPr>
        </p:nvGraphicFramePr>
        <p:xfrm>
          <a:off x="1828800" y="1752600"/>
          <a:ext cx="5372100" cy="536290"/>
        </p:xfrm>
        <a:graphic>
          <a:graphicData uri="http://schemas.openxmlformats.org/drawingml/2006/table">
            <a:tbl>
              <a:tblPr>
                <a:tableStyleId>{5202B0CA-FC54-4496-8BCA-5EF66A818D29}</a:tableStyleId>
              </a:tblPr>
              <a:tblGrid>
                <a:gridCol w="5372100"/>
              </a:tblGrid>
              <a:tr h="536290">
                <a:tc>
                  <a:txBody>
                    <a:bodyPr/>
                    <a:lstStyle/>
                    <a:p>
                      <a:pPr marL="228600" marR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Selling power bank with Starbucks design (see next slide for screenshot)</a:t>
                      </a:r>
                    </a:p>
                    <a:p>
                      <a:pPr marL="171450" marR="0" indent="-17145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 FB doll giveaways event: Like + Explain why you want these dolls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0" name="Picture 2" descr="Ragnarok Mobile สงครามฮีโร่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9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82"/>
          <a:stretch/>
        </p:blipFill>
        <p:spPr bwMode="auto">
          <a:xfrm>
            <a:off x="838200" y="2743200"/>
            <a:ext cx="3443730" cy="335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330" y="2743200"/>
            <a:ext cx="3605841" cy="327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53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436837"/>
              </p:ext>
            </p:extLst>
          </p:nvPr>
        </p:nvGraphicFramePr>
        <p:xfrm>
          <a:off x="2743201" y="1902110"/>
          <a:ext cx="3428999" cy="53629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3428999"/>
              </a:tblGrid>
              <a:tr h="536290">
                <a:tc>
                  <a:txBody>
                    <a:bodyPr/>
                    <a:lstStyle/>
                    <a:p>
                      <a:pPr marL="228600" marR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Free item when refill via </a:t>
                      </a:r>
                      <a:r>
                        <a:rPr lang="en-US" sz="1200" baseline="0" dirty="0" err="1" smtClean="0">
                          <a:effectLst/>
                        </a:rPr>
                        <a:t>Dtac</a:t>
                      </a:r>
                      <a:endParaRPr lang="en-US" sz="1200" baseline="0" dirty="0" smtClean="0">
                        <a:effectLst/>
                      </a:endParaRPr>
                    </a:p>
                    <a:p>
                      <a:pPr marL="228600" marR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Extra ruby when refill via Google/App Store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0" name="Picture 2" descr="Ragnarok Mobile สงครามฮีโร่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9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mages.playfps.com/ROM/ProDtac730-730(2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65" y="2971800"/>
            <a:ext cx="3039035" cy="30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images.playfps.com/ROM/Dtac_May58_730-73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2255931" cy="22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images.playfps.com/ROM/W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480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34963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AsiaSoft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1. </a:t>
            </a:r>
            <a:r>
              <a:rPr lang="en-US" sz="1800" b="1" dirty="0" err="1" smtClean="0"/>
              <a:t>Ragnarok</a:t>
            </a:r>
            <a:r>
              <a:rPr lang="en-US" sz="1800" b="1" dirty="0" smtClean="0"/>
              <a:t> Mobile </a:t>
            </a:r>
            <a:r>
              <a:rPr lang="th-TH" sz="1800" dirty="0" smtClean="0"/>
              <a:t>สงครามฮีโร่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b="1" dirty="0" smtClean="0"/>
              <a:t>Marketing Initiatives - Refill </a:t>
            </a:r>
            <a:endParaRPr lang="en-SG" alt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93375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449088"/>
              </p:ext>
            </p:extLst>
          </p:nvPr>
        </p:nvGraphicFramePr>
        <p:xfrm>
          <a:off x="381000" y="1752600"/>
          <a:ext cx="8458200" cy="2309079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19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16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18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13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April</a:t>
                      </a:r>
                      <a:r>
                        <a:rPr lang="en-US" sz="1200" baseline="0" dirty="0" smtClean="0"/>
                        <a:t> 01, 2015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</a:t>
                      </a:r>
                      <a:r>
                        <a:rPr lang="en-US" sz="1200" dirty="0" smtClean="0">
                          <a:sym typeface="Arial"/>
                        </a:rPr>
                        <a:t>Run, jump, and slide your way to freedom! Control your character either with touch screen gestures or virtual buttons.”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508" name="Picture 4" descr="Heart Castl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9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4963" y="381000"/>
            <a:ext cx="8229600" cy="1066800"/>
          </a:xfrm>
        </p:spPr>
        <p:txBody>
          <a:bodyPr/>
          <a:lstStyle/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AsiaSoft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2. </a:t>
            </a:r>
            <a:r>
              <a:rPr lang="en-US" sz="1800" b="1" dirty="0" smtClean="0"/>
              <a:t>Heart Castle</a:t>
            </a:r>
            <a:br>
              <a:rPr lang="en-US" sz="1800" b="1" dirty="0" smtClean="0"/>
            </a:br>
            <a:r>
              <a:rPr lang="en-US" sz="1800" b="1" dirty="0" smtClean="0"/>
              <a:t>Introduction</a:t>
            </a:r>
            <a:endParaRPr lang="en-SG" altLang="en-US" sz="1800" b="1" dirty="0" smtClean="0"/>
          </a:p>
        </p:txBody>
      </p:sp>
      <p:sp>
        <p:nvSpPr>
          <p:cNvPr id="2" name="AutoShape 2" descr="data:image/jpeg;base64,/9j/4AAQSkZJRgABAQAAAQABAAD/2wCEAAkGBxMSEhUUExQVFhUWGBcXGBgYFxwZGBwYGBcYGBgXGBwYHCggGBomHBcVIzEhJSkrLi4uHCAzODMsNyktLisBCgoKDg0OGxAQGywkICQsLCwsLCwsLCwsLCwsLCwsLCwsLCwsLCwsLCwsLCwsLCwsLCwsLCwsLCwsLCwsLCwsLP/AABEIAKgBLAMBEQACEQEDEQH/xAAcAAACAwEBAQEAAAAAAAAAAAAEBQIDBgEABwj/xABQEAACAgAEAwUEBQcIBwUJAAABAgMRAAQSIQUxQQYTIlFhMnGBkQcUI6GxQlJyksHR8BVigoOTs9LhJDNDRFPT8RZUoqPCFzRjZHOkssPj/8QAGwEAAgMBAQEAAAAAAAAAAAAAAgMAAQQFBgf/xAA8EQABBAAEAwUECQQCAgMAAAABAAIDEQQSITETQVEFFCJhoXGBkdEGFRYyQrHB4fAjUlPxYpJDojNysv/aAAwDAQACEQMRAD8APznbQAlVHpeEmSltlxIugsrnM88pLMxxmc4krA55cURwDLpM+mQ8uWGs1ToRmNFfSeHgKoQHYYaF1AABos19J0oXLgDqcHSzynRfHALOLWRFLljW2LRZSojKti1MpW/+jLLujtJVgYW8kbIXNK+mfXg/I4trwUuqTGA2MEqVlYii9WIovViKL2IouYiiFlLXikVFeVqG+IqpBtzxaiKiNDFJjQrC+1YpGAqy+IqXgcRXa5Jti1FBmxSteXbbEVqbYtUrFTFKKOZYViIHlLpztiJCGSMtiKKphiKKJxFF68RRSvFKl0YtWrY48RWAio8kSMRXlXz/AD/Zpmc1QwksWx+FzHRFQdl9t9jgeGrdgxSzvF8tLkpgw3XocMDKShGYytVwPtVFKAHOk4JamSAhJfpL4or6EQ2MECkzFZ/6PV/02M9VEpHoRDIQR6ggHFhZ+RTrhPHc3O2XjjzWcaRtfehnbSDe2nxcgoG5q9ztyxUz444g8u9q1OgjELXA24k6eXn/ADVarMwZtALzMlnbcA/fd9D8jjJBimTfdcb8wFne0t3H5rNwdrsyjyIZ2tHdfYWqSR475bXpGxJ546GHMWvGJ8qCx4o4jTgNB62UUO1+a6SH+wT8dGHOGDo5Xm/Z+yzsdj8wzRiuev7qxe2+cH5bel5ddx6+Db78ZA8dfQreQ7p6q7/t1m63k/8At9v7rG4Mwh04noVzuNjv8P8A7D5qmT6RM3YCNG1+cQ53y5A4oxRAnWx1qk+GSV7bkblPS7Vr/STmoNLzLC6EWURQHo7KT4jps3zH5JxjxBzDJAfEdidR56aLXEwk6qEX0yp+VASL8qNUbGxq7o36EeoQ6HGnbL8Dvft6J/CHmoj6ZBR+xW9AAtWrvL8TGn9iuS8x5nBiLE2LA31/+vIe3z9FXCRLfTBAdX2VbjT4XbbSLDAMN9V7jpW2FhmMFW1p66kc+W/L1V5Papj6XcqT4otrHIPenRv8df8A4fXELcaBo1t+/e/l6+SHhjzUJPpRh0a1gtQa1kTKvStwhAN3tfl541R6ipAQego/qPySix2ah+qpH0txH/YR/wBrIPxiODys6O+A+aLLJ5evyVsH0rwagGgQL1YZhiQPPT9XF/PEysv8X/UfNQiTlXr8kU/0o5LbShPO/tAtb7c03xeSPq7/AK/uhAk5gfFSX6TsnZ8Brej38e/ltpxQYzqf+pV/1Onqi1+kXLFdXczad6IZGBIrYGx5jDo8M2S8jx6hA6Zzdwi8t2zyzKrSRzxI3ssyhgedewSRdHnXnjPII2HKXi9q1+SNrpHDMG6bquTtvkRZ1S7Gh4V39Rbj05+YxfDH93ofkqEpPL1CsyvbHLuGZIM0yL7ThYdA2vn3+9AgmrrrhMskUZa17wCdt/kjaXu2aqx9IfD+XeNfl9nf3S4IgDn6H5KZj/CpL21yT6tJzDBAGYrAzhVPJmMZYAHff0PkcXQABJAvqaQEFx2Xct2oyEzJGk/jcqqqUYG25bc63u/LfELaNFDlRJiYEge7A2qpQlgIxLVltKhhiIV7TiKKUS2cRQI9ckRRxEwMRgy4OIjLVVPxFozoSIyadiQQAG56d+e1fPBAIC+tFn+HyljZwkGyu8GUmSBW2vBoXqjtBwkPEVIuxscQ6BZ3U/RfIOJ8Llyzmwa6HFUsTm5SledkLEE3iwluTz6Pv/fE/Rm/uJMEFORW77GBhBlgu2vvTYXUbMxXcWNgNRJ6DHOmj4gawnz+CazQuKcZ+ZxJpJ1EPp9gqOce4BJseJtx64zsg4MraN2jcQ9hrkvnWSJiz/eCSMSNmMzQLBQunMSjxMw0i7Yf5kY6YL3Zms30NnbZZiPCCf5qqeLLFFIfFA+oymoidKd5QJUi15dLI57DamGCQij5aq2yxtNkXvoglzMNEUpGkJZWyADfl7v4ogJMO9zwWmqKjHgN16IgTQkswUGRix7ze9LJWnSRQOoDxCjTMOWGRwPBb7rRPmBbl058tT7SqNsdVYlGbLK9A8hyHL50Re+EnDtLswNFGyVzNlSeFxeQ+bf4sHwn/wB5+A+SZ3x6sXhERIAWvix38+Yr3b4tsMh/H6BQ41/RP+GdhYZkDF9BJ08iRyJ/O22GGOwso1z8r2Czu7UeDslWT7KxySlLIAvU1cgN2NX0AJww4KXWn+n7o/rJwF1/PgreJcEbLQLpkYxyhgyigOe4PO+V+nTmcJlwLmuPiBIrl+6jMfnP3Vn/AKjH6/rD/DgCyQa5h8P3WgYwnktJxHsGkUkKCUss0ZkD7ClFXsAb2IPPqMc/s7FyYsP0DS01td/kjlxXDA0u1m5OGoH0023XUPK/zcdExyA1Y+B+aAYyxdLy8NSiaO384fP2MVkl38Pqr74L2R+UkeOPQrNpNGtR6XVjkSCSb25jywMWDAdmfrazST5tlpuCcGMuh5ZPCFoAqAdEaWRrHiKgAbUeu+Dl7KaZOI0+deZOije03xwmIDfS/L2be9U8SQGNX6FmoeVsfTzB+eHuwRa4kEJDZwaCr4X2pOXieMIGBJKktWklQDYrxDa+Y/dxMb2GMRM2XPVbj32t8ONyMLaSR+JgxCLT4VuvDvuQ2/iomxsa2Bb8442HDuzWlZxSL4Z2nbLq6ImoNoK27JRCaSWC3rGy0DVb+eMmL7NM4aM1Vd6X/r2rRBihESav0V3ZLPoMxlVo330IuhzLRJfPl4Bg5MM7PnBShKMtUvsObGlib6nFEBKa51oHvjd4C04LkjhvTECotJ2V4htemDypVkmqXcrlCb+OKTuGjspJsisfEY1ceoIBPysfMYhCjHKyabu123djpUep6+4c8QI3OoIPN54QHukI8I8RO5LkksfmfuwSzrKmMrIFB2xmqivRlyZywBaIbfBUhcVzNcdNBQNx54Iv0WetUt7T59TliSoLYgdaXKBVr5Rn81r6VWLAWN7rTv6PV/0tfRZv7mTBIPwlMeEcWnCRxLBq0BmWpejMGaiK21MMKOEkdQLb6JmLd3Fokn8AdsTzRma7TzQESyZet6FuSAaJ23vlfPliDCPY/MWUfO1lj7QgnBZG/NXRZHi3FxKDS0TI8hN9ZHkc/fJXuUbnD4IHtkL3JjpGluUJYst40udyCUArFbAgok8y6oEUtBPyFsDSn1FpsMZi3FlxySNr2futbWxBozRuPnf7KiaVSfACF8mNn5gDG2Dihv8AVIJ8hSwyuYXf0wQPM2oxS4cClkq5nwy0IU4p6IwQKpy2vCc1URY/kMh+Qfb4k/jjeKIA6gj8lhe3VC8YYQJIF9qR2F/zVINfEkX+jiOfQzeQPvP89UTBmNJXx2UtlIKO1yX77X9mnCpXaE+z+fmmxinFZcg3jE4grUE/4D3uZYLI7FY49CDooLDbb+Nh5YHCYeKMuc0VZs+ZQTvNBLs/ltMkp/J1EAnmfFfz23wb/CdVbTYUuGZuNajLLqcgaT1BBFel3+GLimYDlJ3VPY8jMBoERLkV7wgE1fl5cjh+Xx0lB+ieTrJE4RCAWRUogmtUYB21DmCT8cBi8UcLAZNwD/PVLADilPHIZosvuVpf5hF25H55qizY5bO2HvkEbmVfO7WjhFp1WeyGVzGY3iRTbiPnXiJRdydgLkjHrq2vfDn4kg6rQ2O12XhGaVwrRqNRKh9XgtUMhFjf2QTy8vMYX3jmiyqmXhGcVSzZdwqhmLGgAFUsSST5AmuZ+OJxwrylG9lsvL9aybshCtmogpO193NHr29NQ5+vlijLdqsq+556E6j7zjIUwFCFMUnMjLl5Y9rbby9cSlpjaGHxKxWABIwVoyxm4RGVnkK8uuKslA9oGyR5RZY83DFN4VBZka9iqxtyPTbYj94wzcLBlyuRvaXiyxGJ1cWCwFHffSf2YoKSVpSysnEJJSWRHcXVqrML58wOe+LtCATstPm8vGDfXCSAu+N1OOIEgnFgKEKc3DwzaqBGLLdUoVzSbtlw49wRGtk88TKEiY6UF8jzmXKGjzxawkLT/Rmft22/2cv90+LU/CU87A8HR4+8ABcRpYL0dJAJZQ3teI77ivjjL21HiohG+B2UZQd9SeY9nkuex/f2vhnObI6gDrQ5fqs520crEEL6tElFj5+I71tYBAxuwbpn4USS83aDp4fPXdJbBHHjHBjA3wCwPascJVvdh88OslbgFfWBKNMez+XEuZhjO4Z1v3XZHyBwuV2VpKbAzPI0ea+s8S4tl+9+q6CJPDWoUG1EAFPzgL392MOGD/v3ounI4Zsp3WO7a8NWGY6aF9P247ML88QdzXJxbKNrORkXvg1kUpmrBk6Kgq45N8RpUK2jS6MsqeEl2ZiQb5LGwG3WiefU1je01r7P1WO8xVXbWYmSLyMaED1I8Rr1NnCpSGtrzP7eiZB1S7ikhXKxIeZZ2PyUbff8vTC5nUxMY23kpUk0QiIK2/nvjiubKZbvRdVrohHRGqedkh4LHWRC29HSgZiBX8csdbD3lJ9q5k+XNos9xjNapAD7R517O+436bEX+3GaWRxkIKexjQywUblcvmCIlEinL6mLLYvxDQ2mqJsXzPle2xruHEcH2Pj0Sn9qxxNMRux5Hn7k6y8I75mJ8KnUT6WPxsD446hFPNLE14ewEJjk8oMzJuGLOrEaSQQyqwDAjfmOXp7sDMyN8ZbILGm6IXsEk49wtt01S6aW1Z2O4AO4J898cw4TCxuzRsA9ifGDzWakgaLZHkQWGpXZRYIKtseYIBB6EDywLg0rS0lUSK7KA80unegXZuYIJALUAQWG9WCee+Mj5WNNAWnNaTuV55pTY+sTm9iC70QdiD4zYrAtmF6tRmPoVvfom4MjyEyQu4RkZSrEGN9QptIO4OkAmjWkcsPJBFhKII0K+oZeBWMgJPhJAA5nAFQIQQdDiqtdCFxApRz6qyaa2wDitWQOFFAycQky6eKNZkA6i5FHnYokev8A1wTTe6502HMZtuyoynaiPWmiyHNGO7O/LRq3v06/LBUlMlI3RHFTNPrMbALGasDUzN+WIidlCg1qAOog4u+ShBcC4oLMZCFiYYZGeRwAFmbWi83YlQLBIUqL6tYG2JaHKHGmqOSz8kC90saqEJXTdUQdxt7XnfW8UW3qmCUs8NIXv9TUcZrXeTRc4oA64bmCqkz4ZnEex1wTXXos8jSqpprfTqAAxV6oSywsb2t7I6yZF9+2LI5rM6KyhexWTCSnR0jlDH+qfFA6oJGgMNLOZLikBgiWViCqrt3TnkBtYG42G3I46fFw0sLY5nbeS842LHYXFPmwrd71zDUHyOyWdopoWh7uFjbSa2uNl3qvyvQAADoMKe+BrAyE3RvbyWiAYuSd02JGpAF3azAyTeYwvihbspV2TzrwNZRHAsaZFLJ79iMDIwStoOI9mhRxvyOugfbqFouBcXldw65WBVB3kjQqymuakvVjbocc6aKOLR0rr6E7+i3QYlucFzGgdQNfcvovBuM5f6uFnk+0UNRN6rJJADH0K7DDC0ca46o0tsrhlzEg+ay2czKzPckgO3Ihww896q/hjsZGAW11eVErzpx75XFvAzAf8gD7d69ElmRQx0tY6HcfjvgS6jvaQCSLqvLf8lCTffAukTAqkIvFB6hC0yt/o8BH/EcH9WOr/jocbw/wg+xZq1IV3a1iDEd9kAHw5fHff3YrEOoWrgGpCU8VmQJBrJNIfCPaJ1ufgKI3xjnl0oLs4LBsaeLiPu8hzd+3moZAwzAd1l9TE6aLuPFtt7Vb2MD3hg0LB8T80s9jPkidLFO4+WVv82Wny2SbKwTd4pV20qIzepV8RJIO4sK4A5kEnru9sga21zjGS4NPJYh4iWJO5OOW6aza3BlJ9w0MI1FXbEL79r/EY3Q4igAs0keqfZWPvFlYmhtZ/mqy387XG0TXqsjmUaR/ZaYkyMNiSFX0BDUo+IX5YHOHA2oWkELWZjIklGmiBQMpO6ttdkbHlV7fjyxy7rZbt91ne0/ZFZ+8zEVUZFAQD2rCgkV5sw2HmcC5xqgia0Wvm3HuCSwSOrqwZSAT0G1jltX3UMZ3Na3ROIu3DZAQwMCCy7c9wdx5+owEbgHIWktNlfYvotjQRamR1bWQsq3VUp7tyNjv+cOu29Y1AqnmytlkBTzWQBq3I67dOmLQJbxCXS+3IcsAVrimI0KGkYyKdI5YEiwtrJRaAympn3sacU0dUbiCpSZGHUCMvFv5xruCTuNuXPBElZyyPyQPHuGCAKYjJGj7MqOQLBshd/DqWxt5YYCsUrWg2NlzifDIYAs+WZI0QUzFwCze0pUyXrbmCBdbbYiF+UEZVVxKCN31QuxRgDqLF7PU6mJvy8tsWEL6vwoWaBwpJBGMhaV6DODsjeAaSPFz8ji2kK9SmmbyRTxR+1hhbWoS82iQuH1FmsHCyCqaQN0zXPO0RXT0wQeRorc0HVLuw2X0rmCRXhlI/UbDRque/Rjll+EcLaNIZ5GRu8gR1XSBSuLo+ZBN+vi62cc52IGLuMishLfbSGV7p2tDq8PTTRL+2eXEUGoLsJQpYEbkoWFqPZNHkcVhmNbPkadavVIMTI26E3zWIGcXyOOrwnJYN6Ba/snwFZ9Rai9AhD+bftV18vTHGx+KfFWXbqPyXTZ2e5oBeaJ1Gl6LT5yJcrGAIkoDcWaPLnpoi76EHl8cWBiOLmJeb9qc7AMPj5Aa6LM5iVe8YAOvh1k3su1jkdweW++OqyN8DvF109iVh2MkZJC29jrsAR+d7KmfO9+xW7NArvsOW1DpXljrR00UF54NLBZQs5KFltTy3r+KwRdQpG0ZtVCBiTXnhRKc1hOgVboy81YeZINfhiWjdC8DVp+C0HDpKyzMf9m4IHqQQKryNHG1j/6VrG5vjpXZ4d5loPRn/VvV93i+eAnkLowVrwOGMs4YPf7OayeYn7xi+oAt5ixpF0PTavxxlXUkl4r89109nILe/RRwbvJkDgaSWmPLcLVLXS6XbyvyxmkkpdIE4bAOdzeaHv8A2C+odqIBncpIyppZR4S2xO1sL8qPzxmwuL49kChtquBLFw3AE2vjmd4JLFGGZSupioOktuKvYbtVjlfpeLj1kyu+Se1oKd8NyUbZaNkkLzKXDhR4VGnUo9kFWGx3H5WHlzxNlAoUlyxNy5gUVMDFlfV6+Vk/O8a+JTFzi23LvZ6TQlkXbggcrKq52+JX54Zh3eFLlGqf9l8+HcxMiPfIu5Xy2rr7gLxne+3laWDRaGSCSJg3hEQdWID3yNm9QBHL9/rN0SV9qMhDPBmsy9nul8G1exGX+NklfTAOYCbKYJCG5eW6C4t2WHdZdkAdbj8AFCiDoFjc3qotfUVWFcKqKBoAJPVbjhfDIMopEY0BqJGokXXSzh4ClqrN8SjF6dIPPYC7wVKlnOJcSRnpjzrfyPrgXC0yJ+V2qKg4ZIu2/i5YEBbxIyi5NMvlUVVL1udLXt0P7jglnkmNkBCC5dKr4VQFdR6i9uQ92IAs5Jdshe0sKjL6Nmcsqp0+0Y0p9ALJ9wN4tGR4Q0JSMploHDG5Zv8AiSHW/wDRvZB6ADAF63RYUBWSdmsrKdZiALbnQWQE+ZCEC/XFglC/DstEZ+YaNLDn5YF2y06A6ILJ8OC+IYBrFozmqTOLOKfeMMDwgLFXLlUlQ1zxNDslOBG6zc3fRGgLXCqpFZGyM4XmrY70Skor+rfDGlZcSfCV8zThs80cLxSiMdyqEhjZAFUaboL+ZwzDdlyluYZaJJ+9rr10XnJ+1IYJHRkGx0BQHF8g8EAWRkcs96hzNA+1ub588VPgnwEPdXTQ3+gTsHjosSSGAiuoSJQL5D5YSXO6re05Ta1fDuGyyiO4x4vZNlW0n9HofLHJmxLIydfb0XaGLbMGtlbZA03B+ITmbgBVSQbYAk6mtq9o+0fF5kD31hOHxcxdnYNB8Fz+PMx5LRVe/wD2kyZZCkgkZ0bxFFVQELAWNVCzZ/bjeyQOObr/ADRdCOSSZg5DoBW2580ghtnAjB8j5fE9Pjjex2VtlZZsMZ3hsY/nmtTwXs4jgmRyW6Itgcrtm+I2GCEh3W3D9isDiJTddFOPiDZKR4hHG3iWzW5D3pFg8xR2+OGN8QsK3QtieY2jmNtN9vhS2MWREsQcp3bncrdkXys7b1R+OKZiCDR2SCXRuNHZZjj2UMaOoFBiD7zzP4D540yHwW3Zc7GxtcRKPvc/ml0WZ1QhSTpXn5e0KPPnbKB7z54zcSxS19mmNgdZ1O389qoyfAl2ZmsJXhNije2oHc7D3Hnvink0aXSgwUDP6kjtG8v25+S1cPEkQI0b6pdlUEVRJrw2LJr9p3xxp2vlDgdMuo1/NZ+0pJJC2h4L056+ZWki45mABH3mX0kHYhhsxPPeyf2Y24VuDYxrfHdeXPdefnbjy9zhw6v/AJIlu0sBhjjniFUEYqtqAWtj5g+EH3n0xriMUj3NOm9WruRjWuOp0ukG8jicfU7aMqPG7IFXf2KcjUfUjkfPFsw5YLsXfLomyYkSAA/qodu5kLRoCutVAcJ7N9a8sJxD3UM2/ttIjG/RKwKK77RxsW/SYHY/FgMEJMunQJLm2lb8QcBFHhA3NdW38R9a2+GMrp7TY2EOtfRux0pnhpoAw5d45NH08Ru/0dvdjRE7MNkw6L3arhUpy00cKgCRQNIaxYZb5/zdX3fBx2VBUZbjBj4fl3a7hjHeDqGjXuaPvYk/DEVL3DZg+qTOMdN0AGKorUDpNEEnfny5+8rLzyRhqT8elhZqhYoeQKsa+IJIOKDnKyAszLnJY30y/A9D/HlhjXWgIX2Hhed/0OCRzvpjJPU2o+ZJwSgVZR8wxJH2V2BYB+N9fw9ekU3V88wRdC2OlXf7MUVojjJN0s7nSXlO+0C/OSQfsT/8sUdBSZEM8mbokr5Y7yMdsIrmuoH0KTCDiUmkaRtgg4ocgOqblgw6Xh12gy6pNPMY335HCtim2KpdRKsqLvF0hc4hE5KF1snl5YsNIQON7qMaWSX2B5XivajG1Lw4SoJlHRJf7tsHXRY8To0r4xw7K5Y6e8UIDGpF2bJ31bDw7A7E77V1womKQta0kb2fNXiWcOAPhjJNDQnezuK/myj2jy+WXLCWDTfeBW2II2PMHpyP/TGaAvdiDGTbeRTMVE1uFa8syv0sXYSXglM411WNWJjyt0R9kQRySW9fQcj2+y6IonyzrIAFNadBqhYujuN69OePOzdiSucTHJofiglLGSEytLT6e5Z7jnaWXNTd5ChUDl4FJ+dUOX8csdDDYVmHiyOKFz5JnAQsNez9dkNFIQWaZtbFSSNXLy3HI7nlywwVQDBQtNdG+HV7rd0HL+eScdlc/EiSMw0b6j5b7Cid+mOg+JzGBx5rq9l4qN0JbdEGzfNdPFmVrQUGAO5vY0AfLcBfMbbdbW0ikGMx/Cl8Fa6nmE6TOZSJFlCs+ZZkZy2wXSKIXpysA+uMznyOOXkufPjDI4uAq69FspmhzKCWB+ntDZh6H9xxcUjozlcjY8gZv9L572h4odRSwxQ+Kuor0+/G98gygBZ8bw3Q2wUb1H5V+qz+XnAfxB6U7KBzkvc78gKoX78VEB1XLc4sqlqeGcVykRVGQsxoNufACboEbADyGwvasbDg2NiEsguzp0/daJu0Zn+Bmg/nogJYP9KSQyfZxHYb1pBOlVI2K8hfXHLna3I5gGrkqOVxcCeSaZjiUWtZW8RFaVXZQFqh15Yc+OJ8PHAojTyKAF33UnPFG3AJAPTl88cpocXJvJX8PkZmHOrxvjFUgcdFoM1kJhIpMbFiNhR8R6V5jkcMkYCQULDoiMnweeQSnQzE1q6EEmxsdzyOFZXG6VOaNFSvBZNIYRmlJBar5c78qwl0ZLdlQFHdbE8Fmyil4JCUrUUI6cya5GvgcaRGWC2lS7TLs/PJLHI8vl4dgNvPb3HDWEkaqkm4jAskEyHwq5ZCbG52ZaF2SCQeX7cGqQPZiV2bMRSr9mniaU/6vcbqb3vry5YXVI90t4l2XDZmN4po1XUtRoptiepI2r0xROiukw7T8GW1jY+02kEcxuFsX1BwLd1Dstbk8pdHw6QKEZNUAKAFj8d/ww9DXVGnOxqCGULXSiD8KsHFWEeR513STNZpBqkJOlQWN7Gh095ND44oalaXOyx+aWQaSvjPjYl3/Sbcj4bD4Yo0StGHYWNS/jEupQFO3LC3nTRaWCyjuHMRGLGINkZFILLZyTX7JxTSbROoJixBoOu2GeSU4XqrhxCJRSjEzAJYaSdUTBmVq8WHIi0lRzMiOOeKNFW0EIXKSMokUmwUk/u2xBY0WfFC2Er4vxLh5eLLyQ032ESuo2IZVAsE7H192MMEcpLgWOrMaNE2LTxjIYmDxt2FguFgrnHcvFDkUUFmlMitKSCEvS2lUsXS2bPU3WwF6GQPEoJaQKOpBCxYjFMnjvO0m9gQT7SsimYo3X3438M1V+iyRzOYbaiF4q46mvf/AJYEYdnNbPrTEAUHKt8/K35TH44vgxN3ASpMfPJoXFdy0jqTtdgjc+eAfwzSztkcCSiIV5XzqtvfeGyzRSnM6/RW2QtblAWkTOd5oIFaUjjA/QULfxq/jjnPA1rZbM2cB3u+Cd9o+z0+XjEj6ChrdWuieQ3q/heM8MgLqVvYQLWfi43LFE0cZIDHejX8csa8gc4FDxSIi0dVX2ejkeceB5mci40BLMAQa2vqLPSr9+Cl+6kxgm7Wq432dniVqTTW8k8h0xg/moSRsPPck8gaGAha12rj7go9h5LFd2obSH1kndmBCbeS+03vNY7DMWYmHSx0WUsFpzFmEjShqYg6vl0rfw/L3Y5s2LEh0YB7yjYMmqc5TIJKkj0VLopjXnuTuN+Rony6YwSYiRtN3C3NYHAuA3GiXmCNbWO/AfHdk/0b6YPX4pb2tAIby3W37P5fKFQUJZvKTw/ILt95xpjy0sriVqjmn7oFl8KUUemsafZI8NED/LDTVIEQ/FXXS5j0s1KRpYBx0FEbemJXNWp/yqI3ru2AfdlNXqqrW/yq5it/xlaqrV2W4ogJjN6eacrXzXn7P4cvLEApRDDPrGhjWgG5UboajQ/DF1SizMuTknZmTSaYjnR94HXAlpKmakw492bMaCRJCGYIjJz1ufCATdXZqx5YshQEq3gXAu4zCWVYJqr8nxVs2+1bmh+7FSMAbfNRshc8gr3EFBzimQhgA3hWyB0F7bjf8PdhUe6cMoIvZPYpO9B8e61Ve1Z6edVe2G0UwuYDp71c+TGpV3Jre9zZ5D5WcXSDinKl/F4BLLHl1ql8bmtqX9hbSPgcWlNNGyqRwMEMb5XXr5fPAZVvGKo0l79m2Brc3vgSxNZiGVZKrIZdq5YDVag4FCyyAMAvPrgw2tkFk7olJyxonBK+SomzMSkit+uBNIFWZFZQEasL9icHK7LZYA+1ZwTQoTaYQ1T/AP05P7tsMCz4r/4yvz5lOP5tEVVkAUAADSp2+IxqbjpGNDWuND2fJebk7Pw0ry97ASdzr81DP8SnnULNIWAN1QAv4DCZMZLJ94k+1NhwcEJJjaBfRAjLjywvjO6rRlReU4a0l6F1FVLGhyUczi2cSTZC97Wbr2XyjOGKiwg1N6CwL+8YWGudZHJWXAVfNQrC7RUvDEtVSYcLmUMQ3JhQPk3T3+XxwLtrC6GBczMWP2PoeSYy5OZ4zIFZo02JsHT8LsD4YjXC6RSxEajZeTOwrlmTutUzE+M1QHTT1B/j0wwA5rvRKtuWq1Wi+inNRQZoTzOERFbc+bDTVDc88SWTKdE4xtbhnE7kivdui/pCzZzklnMRyRi9IjaqHuYc8JgmLbJGvosjmtqgsNJkYxuL+I1fepOGmZ7tCUnKFblydD6XC2Atg0dzuBg2ReHOQmMO4CP4PDKY2UTKBViwG5XQFjzOKlaxvIlNizZaBSpGZRZbUSSSb52TeLmhytD+RSMxspxwrihT+P4/gYUxCVs17eyGRC+k6K8NUt9Nue21e7DS+lQFprw/6QohqeVS0hPh0gaVWuhJsEm7O/IYoSjcq8qN4b21hKkkEzsTWwoDkqBidh1JAvfBCQIS1aubTDrIpjRLtyYheYXpQ22H474YhSDOZVZoklQgSXb21LR/2e+wIoV1O/niBQpVLljRMDowjBJCOGetbHWwH6QHpQxDamirm4tmZ5IXMTiMBZEWt9NjxsPySRvvR5Ys6hQGimWS7RDMyszRnRHGRvsWawASD5DVV+eEP2ATAOazE3GFWeRgoUlaryBP+WDjCF5Wz4Pki6K8jNr0hqathvtvvyN4ZaPhUAeqLzuXWIGTWwUg9QCD5bev3YtLrRKuzgfMxvMC0feOyx6gfEkTFBq3G5YOd/MYpQdU3+rTbHvfZ9pa3HQnreJaujsuCPMWR3gJbcH84eQ8O3uxFeuhS58woNNzHPb/ADwslq1NE9aLLTZgvMKFYC9V0QKRGXHj3O+CCsolMtHZ1GycEQEotNpbmIyoYpvWqvUqSK+YrCiyimB/hsLAcM+kCdTL3oX2W7tQp2ksAKTfs1qu/LGrgChS57cZJrmW7+jDjs2chzDTabQSKpUVdxE1Xp+3AvblNBUZXSRuzL48aGwN1Q+Q3+F3jMRqsi4MRWpjEVq2OYryJFitvLywTXEbKiwHdRDEYqypQURgVa7eKVFSglCkGga3o3X3EH78WQijdlcCiPrh+HlvX+eBpP7yb2FdEXHxJBGyiGMsfy2ske7yxPF1Tu+RgaRi/af56oHv2vn/ANPTBhY5JnSG3LxY4iUoZjM1uT+/BMYXbKWhZOKsRpO4P51E/fyx1MKGxgtkFg8lRJVuU4hRUKCNqNHavjfli3w4VtvJd7NPzVhztgizNfuGOdiJuJQAoDYIxovLPWMwFKIjLZxbJfUdjyNG6Nb+V1hjALtypwNeFUfWj54XlRojIZuQMCpNg2PfgqVLccE4lPIwLu5PmSSfneGNJQkL6RkoFhhaWRda6Ssdm6bezXQk9elYegKhk8yZu4iYPCiU5aqkWwdCg7+A2fFVEbHqMRUgpMtGuZ8UgjNi6oKQLDgb7WQK9+BIN2FaJ4zJw3SQzE/osR+7Eyq7WNlaIsBlY9RvYyAEeW7kiq9+Ca0nQIXOA3WvglmKr3mhmPNogQg9CXa7+A92KLK30WqLEZtALQPaGZ2UR2SN6H87l+GIza0Ew8YATHI8SWOJYAPYCgEeY5/PfA5rT2YejZVv8qENdm8CSn8Bp0SXifadUITVROALkzIwJVmc2zMTqu+uBTQKGihlwFkGrnhiolDdo+LrlwZWDFVoeEb2TQ5msRot1IJZcjbWE7K8dzhzDEGWcNVqSaUFhT1uEAB6bb41PY2lige/Nd2tl2c4k0k08citpLs6k+EqCeRBoi9j6EnCXsFBdENLW31WU4nw4xyBZFjkeNtTOdTGUGmAl3GrbbajW17YaHKmYPMLWkz8WahyyQqyq0zSakiFUjVpjTTyTTd9el1eF2LtSKFpa4nYLC5vIMviVSwbxXV+EkXQHvq8UxjTqVznQ0LQhi3PpjOk0umP+PuxFa8BteKUUGxFS9WIqXtOIqK4cRRXjKvXske/b8cRTKV1IWHl+sv78RTKvd0RzKfrr+/FqUo6R/xE/WxdFTKqc3lAR7abbn2uXL83zI+eHQvynVUWoRMopIAkUkmgAGJJPIDw40GYdFWVFQ8MN85NtjULkgjn02OFvlsbKw1OMpkZO7OhZCreE+AXerTRBax4tiTXrjPmdqOqIsBoqJ4JNtUGYa7rTGDsOZFMdvXkeeByol2PhLkkCJydHee2g8JWwfvHxxdKIfM5No2KPG8bgaqYqQRYBFryIsYoilFruw3DIHOudgEX8kHxMfL0Hr/AJgtCTS+g8T4jlmUd1CoKAUL0g1QAsUQB5DDaHNAmDBmy+t5AY0ZSqKhsh6o1ZL+LUCB5NXlgghKhxjNHOTRxabWMB5im50krag3e+xr3eWLVHZL8zwvL5jONGsamFENADSAWK7iqKk02/Pnhkbc12lSuLAKVOX7IQCSR6YqpSg7a1WxbUu2qrHtXg+EMxCDjmgnLcFLjVq2FEUKoWeXQCq25YMNDdEp0hKDnidGAAonqDQPw5X7sE8trxK4w4u8J1S2aZ2Yux9m1BAAF7XVenX1xjky7BdHDiQuzHVBtm63vfCV1wFCXjZZdIFHzwJNqVRWI4lM8kwA33wICzyOJctdlUKqAw3xKWlrtFzKwu2ln2IwaULKOTKtNmBD3rRqYJJbRULFldFCnvEYV4jyGMmLxBgYHAbmkLsxdSV5DgEyJDmJ9WXzM06QSKixVoc1qFox1UAdyRfTphUnaPjcxmoAtAxrwM2xKn2q4dDkgZbzUhEiK5lij7tkc6Xp0iU6tJNUefyxeDxsszgHBoHkdUx00rB973KfHOA/V8qMzI5kkURtmI9KaV1iiVKqJKVivNjaq3M8hw/aXFm4ZFA3RTe8YiJuYO25IuDh+WH1NZc3KJsxHqiQxQsmpkBYCobABO1sDy3wk9oYjxlrAQ06/y0syy1lLz4v50SfgPZfLSvLl5c1KuYh1iRY0XR3aMArBnjN2ChrUTfuwc+PmY0Oa0ZTVWljM/wABdsshxSLL9431V3kh8Ol3XSx8Kk7aV630xrjL8o4go9AshAvRAtFZr+Ntv34O1VKMy7+g2GICoq3jrnzxapV4iiubLMNiBqqyuoawKuyl6htvy5b4q1MpVKHcHmAQfvxapNIM5CqlXhglJYt3j69e7XRpegAFX5+eDzK9FH+UY9AQRZXZmc3G7EswrqaodBWJnU0Un4iGV0EWVGv8zLDUNmAKktsRq5+gxM6iY5LOZh9JhC6lZu7SOFFJNKZKGoAADQSOprY1st0zWAlxodVbqAzFczeczqaZO8di1geGHV7WopVMaVkHoKA25YNkjHaWpR5IPNZ7OyR92+opqDEM0K2Q2oX4d6Yk/E4PPGPxeimV3RW/Xs1d9/IDQB05tV5Chehhe2E8UIsjuiHIkJ3l3tjvmXJtjbHwtzJ3PnicVTIVTPJIlEtqu6YSSHcVY3a73X5jFh9qiCN1LJcO7wBiqBLq9JY862HIeW5G9898U6SlYbatzeTjjJUNpskkLGuy34FY2pLAbnatxgOKSi4auy0qxANqkAJoEoALq6B1HpviCQ8lfDHNMoeNqCNTSfMD/wBODa9ztkDmNavo0Gaky/dErrCjvFXWNStYoDbTyskHldijjS05RqkEWdERLxnMPrmgh0d+QjFiBpKAHUa35NzHrhjddAgcABqhcigylswklZvbaPVYY7ghQfEAOm/u54e+MtAyrO2Rrycw0RnB+PJIZE1DWaJBFEqFrl+cBuRXIfI4nW7XdLmjoCtk3y2bZEWzt1++gcPewFIBSTi07AhbJUeJfzuvsn08vdgHGkbRaozQ0JpbSBzG/n57DGGQtOoK7OG4kejhY8lh+LZ8JenfGW1udNWy5wniUcmzGjggETZQ5E/UFWQP64lKFou0/O++LITLQ0eYjcDSd+oxKSmORPBcvmJcw00CroSN4NbtpUuXUkJQJaitE1V7cwa5vaEsNBjzqDdBEx7c5Ncq96z/AAHM52dlyr6pZ8vMZGkaRShELgEK1mz4gBtzsdDiSsgY3ibNcK+KGKbwhjgSQdSi5e8zmcMBhlEkcody057kdyVNlNZUA2lUm+q654H+nDDnsURQoan9UZlic6srt+qdZyHOSSzQPHlnWWEkmN/GyXoGslBfNq8sZWOw4aHgkUeY57ouK0uILdD56qJy3Eo/q8KpDQjIYmSjpjCKdJC7e1yOCa/DOzG9z7tVYnDctM23v9Eh7GLLPmMzNlRcZTSe9OhtUxDkixZU6RV8um1Y04sxsY1kprpXklNfEZXPaCQfz+SzvFch9UkSCUeNI0LEOGBNaRp8IpfAfXfD+KHjO3YrGGVoUthzMRfQiSO5FAKwJ2HQBDvthgY8i0JLAaXYp4tiEY1/Pv8ABBgHFw0KINadQuZcrK1JCGJurd7NeQB39+I52UW40nRYZ0hpgV+WRFlCyQqpUhju35Pi31OQymiMUHE89EMkRjNOFEJnDxuFUCsF+tUNQ0eLvtKjW29efrz5YaWnlsk8QA3WqRcQz2ku7gMSx9pEJ8gPEpqgB8sLa0udlCNxAFkIHL8bkN+FQBv4UUUPguNgwZcNLShIeiYx8QkatMjDVy8RHL3dcY8lE5uSdmsaKTZmXf7STbnbN8hvzxQAPJWbCc9mO0IhmRnqS43UhpO6J1sNLByaBHdqCCaIPUgYGWBskZa8f7QjKXgOOnxQHaLP97M5KBO7aRdiD1Grehe6nf1xTIwxjWNVhrWk5dvPf9VRwUMkkbzZNZYyWLCUkWoVidFMAtLuGPWt8PyAgtY7X+bpDpK1d7Pio9qoI4MzNFl2LxWphYnUdLAEix7Wklhfp154jWZqJ96MuLQr+C9lzIjPZJYAJqLRkvWu0vYhlFAttbrtvgpJcrb5LMXEDMgMvl2khWRvCiu6sbGr/VhzSnc+FPmR60JpriAtI8bQVsM12elyuRXMd6AvgkaEC9Kkgg6iTqZS2ogivaqsY2zh8uSvem5SG2sTxNm8aliX1FWN2SQaO558sbIWXJqlSvysRmfzXewGI+HxpJsOoQiyeY5/f1w+HDNa+zvsssuIfVDZLsjmwrHVV+EWegG+3kTiw0DQJwcSLW4yvaQTuKazqAqua6dzfle1YtyoUvq4Ef1RVHtg3Y/H8MMbolnVZ7KyEmheosABzu7Hz3PzONUUhc8k7ALJLGGMAG5KbQQo25AYoxHiAJV1NgoelqRy9cOa9r9Ul8bmGlfJIFWz7OxPzo4EyaFEI9Qk3HplVqIta1KfQ+R/djM+YtH5LVHC15HlusZxviJaqY8qPw64xSPDjYW6NrmiisxmpiQbOACYUoVyDYOHJdrScH4nJL9nzrribpzZDstQmfEYCk7jFJ2dMk4QIzqqt8MpLbIDskc7RzZaDKSyrHLlS+pJCQsl6gkw0upJ3Dgg7EkHHM4TosQ+QtsOTY42ysDcwBHVe7N8dy2WSa5Yw50QR/Vzrbu0s6wp1MWZ3lY8+fM4rFQPnc3TQcj1UjbHECS8b1pr6Lh46rcQ+s5afLgTwVKr0wJUrpDKHVgxUgf0TYwHdf6PDeDodKTMrHSAxuGo1tAcenyyZrKyZdIozG8TZkw+CIL3sdFgDpBvVV9Lvph0MUhje15JsGr3Sp2MY9lEXetbe9F5LtHEOKZjMd6gjkR0UtINGy5XYb6bvVy9fLC3YQ92bHWoPzVx8PvLgXCq3vTkpcA4pl8ss0RzGWlV44UtwughFZKZO8IbYAncXeCxELpnNdRFJkMULA4GQH3rK9p8yhkcxdzp0r/qEVEvcHZSRq+PljQxn3Qb35rJiCGudlIOnLZJctlI+TltLBuRANhbXnzGrTy9cbiAuWXOq/YmnaHjC5iiA+oK2pm02Q2liKUCtJL9Ddk355nR0QStMTwSQu8JzIjZSAxIDXpJG1bG66GvTnhWRrwQ8LqYiWVuQwmtRddOfojs1xCDMZpdnWILICq7uRptRqNiyb+fS8JjjdGw6exMx87ZCzqAb/T9UqTON3bRkWtq24GoU2+9XZuj0w8jmuYDyS/iPiC79fh92GYQeOuqqXUJrCujKOhMVOwb2t7FgEDoKO/nQ57V2YoTHMXHakPI2UvyDAbNsCD5+divLHGxLuJI5zeqNmg1R0+ZFWfaHs9b9/r64zhtppdShnpGMGXQ0FRTpG2/eEtqJHnXI+WGNHiJSXHQIaWW7Bs6hZ9SwBJ+/FFutogVdm868pXUGBPttpJOwNBR0HwsX1w1ga0aJbhmoHZUIWDA01Cgt3yXp6YF+uiIixS2E/bYNl2R49UpCBH1qojWMAKAAdzsPFWojbyxiOHlJou0/NI4bqonRZQ5pBHRYFiXJFjbUApIo7ErfyGNgbrsnggCgtlxbtomZy5gjivwhTpLMSLs2Au3Mi99q8qwvgutt8kZkbr5rILwbNyHUsMzFiTawSncm9vB540NaRqElxB0KaR9m+INqIyU6sw3YwSLty8Pe6QDgy5yWGNqkO3YTO1vCV/SkhSvfrmFfHFCwjOqYcE7LTxOGL5dCOROby9/Du5GxCSSrDfJfQsvnjEqqzo9i7R9YscwSBz64Y02gIpR4dnIwwkaUIElRyNLMSAQxA0ih7Nb4tz6FIRHmdfRT4PxgO7G6DXz8wSR9xOCw7+SHEx8044tKO7YX+ZXxcf54Y46FLaNQsN2j4gSKvYWB7vL5388Y5Ty6LbEOfVY2aY+eFJyEmc4IBCShiMMQKWTz7wklOuIpdLuY4hI7ai2+Jallfc81KSp06dVHTqBK6q2sAgkXhiU11FYjjsWZnUGXLxqYybIKurDzUNZG+9EDAi+a2ROhB8evtCT5PiSRkMQtjqKBHx07dMC9tra4xN1ACtfieVcHVHHvufs1u7Ivcc+R9QevLGfJIDoUl0mGduEwjzkaQUBEsZ56UAVv6Ne1sed/uXTi7naYBGGcq69VPhOfildY0CdSBpFA6WZq2q6H/XBZH3ZKEy4faghOLTqCV0JuNhoUk1vVAfd1wcTmFuYfmtLomNBzAfBZfORGQ2ENcqVaHyUYtz2Xd+qwSNa420GvYqIxKrBdFt4dirhtiStjTyu/TD2zAi91z3QEGtlcvAs0xJ7mVifzY3+Q2GFvcXFGxoYKREXZfPHYZfMAcvFFW39JhisoPJaG4l7RQKug7M5uMkmHmCLeSFavr45Nj8sXkJSi+zZ1VY7Nzkks2WS72bNQ9Te2h2618sXkQWpHs3tvmcmP652/u4jfwxMg6q8x6LidnoB7ecy4/QjzLj/AMSL+GGmR7hlLjSr3Kz+SsmOedP9HKE/LXMMKytV2VwZXh6858yx/mwQJ+Mjfji6HNTXqpMeHbWM49dDLCo/8MJrEoKEdSurneHKK+rTH9LNN/8ArjUfdiaKveoniuSB8ORiJ/ny5hx8u9GLU06rydoIRyyOTHvhZvvkkJxWalKai4u0Lgao8vlUrquUgB+9DhZk1VW1SHbPMhfC6r6LHGoHr4UFYvMVeiuznaPPaLObm+Erj06EfLFZyr0SSbtDmm9qaU9Dcjn522CBVF1IZ80xu2Jrzog/xti1XEKHOYbocUFecqceZf8AOOKKsOKfcN4hYKFj6G+R6HEY8gqO1U04pZaMnxabr3ED9uHP2QNNL3CuKFHq8LY6jaJxDhRWzz3FgY1N8yPwP7canOFWszRRWJ4/KwO55i8ZnjWytLHiqWeaY4GkeZVtJggFCVzVglVqDviqUtcsYii+nt2sgI9sfPDElA5ntdBRGsfPEpWsDn8yrSMVqicCQjCY8P4iipTIWPoCcUCOqogqOb4vK6d2sH2YLFQI3sFtiw35+/bYUBhdMBzZvVMzOqqUODTZmKVXSKQFbr7MkbgiiCKIIJGKdLGB94fEKgHE7FPJOL5vmuVHpWTU/jGeuFNkhH4mj3hMcZDvZ+KmeP8AFTyjzA/Ry5H4R4nGw4/G34hCTKeR9VW3EOLt+Rnvgko/ADBd6w4/8jfiEJZIfwlVPDxZ+cWcPvEn7ThZx+FH/kb8VOFJ/aqH4DxJueVnPvX95xX1jhP8jfii4MnRcTstxI/7pL8lH7cCe08H/kCrgy9FP/sfxM/7rJ+sn+LAntXBf5ApwJei7/2J4mf93f8AXj/x4H64wPOQfA/JX3eXopf+z/iR/wB3b+1i/wAeLPbeA/vHwPyV91l6KafRxxHrCo/rU/Y2EntzBf3+hV91l6K4fRpxA/7OP+1X9mB+vMGPxH4FX3WRWD6M+IUBUXxl/wAsCe38H1PwU7rIpj6L8/8A/L/2h/wYA/SDB/8AL4fur7pIrP8A2XZ787Lj+sf9keK+0OE/5fD91O5vVifRZnesmW/Xk/5WKP0hwnR3wHzV9zf1Ry/Rrm6ozQAbA0X3rqfDucJP0hw3JrvT5qdyd1UF+iuet8xD+q3UViH6Rwf2O9FYwbuqLb6NJyuk5mPpvoY/twv7RQ3eQ/EIu6O6qk/RRIeebT+xP/Mxf2ljH/jPxHyU7mTzUx9E7/8AfF/sD/zcV9pm/wCI/wDb9lXcfNSX6JfPOf8Akf8A9cCfpMOUX/t+yvuXmrl+idOuaf4RAf8ArOBP0md/j9f2V9zHVXRfRXEP95l/VXAfaV/KMfEq+5jqrD9F0BfWcxNqrTsEFj12xPtNNVcNvqp3JvVTT6LsuDff5i/6v/BgPtLP/Y31+avubeqNT6P4QAO/zFDpcf8Ay8T7TYqqyN9fmq7kxczH0d5WT25Mwf6SD8I8U76S4p34W/A/NWMGwKkfRjkOpmPvk/cuF/aDGXQA+CvurFIfRrw6r0yV5961Yn1/j7rT/qr7sxdP0e8MUAlWo8iZ2APx1YodudoE0P8A8q+7sVw+jnhv/BY/1sn+PCz2/jv7h8Ar7szorB9H3Df+7/8AmSf48B9e47+/0HyU7uzom4y0Q5Rx/qL+7GMzzH8R+JWvhN6IfP5yGAKWSyzBEVI9bsxBNKqiyaBPww/DQYjFPyMJv2oXhrBZQs3aBYwGkyubjUkKGbLMBqbZVHUknYCueN57DxlXfqUkTxE0FKftEIlLy5bNxRjnI+XYIPKyNx5bjFO7CxYF6fFWJ4yaCinai3WL6tmu+dQ8cWgFnRrpxTaVXY2WIwX1BiswbY+JVceOrRmV4uxkMMsUsEoXWEkA8SXRZWVipAJAO+14y47sqbCgF2oPRHFIyT7qpg4vPMpky2TmnhBI7wNGgajRMYdgZBsdwN8a4fo7O9mZxA8kt+JjaaVeR7QvmReUy0+YCgayulFUkXoJkYAuBzUX0wMP0exD7sgV77VvxEbd1R/2odhK6ZaUplwDmCxVHiJJsaG3YjSSawbPo9MWutwsKHEMBA6qcfH55DGYco0kczyRwN3qKZDGGLNpb2UpHOonpy3wcf0ckcwEuAJ5UqdiWAkdEVPxHMwlPrWVMMcjiMSLMkqhz7IfTRW6q9xeAxX0fkhjL2uuuVKR4ljzSV5vtTNFAmakgX6tN3ghIc94SgYprBWlDhCRROGu+jpEbXZ9TV6KDENLi3ompHENGsjh6Jy1Pmm02RdWI6usaR9Go+bz6JXfByCDynHpswmUEESd7mgxCyOVRQiFmsqpJ5UNuuOdhuxhLiHxF2jefVPklDGZiqJOMZ5Uy0hhg05x0jhYM5CO7AKJrAsFSzeH8043n6OR+Hxnz/n+0oYoG/JEJx2URsGjV8wuYbKKqEhHlDaQQW3VeZN8gDjBJ2OO+cBjtKu+iaJRw85UeJZ/OQLbycOrvVhdlmciF2NfaqQLAo3uOV1Qx0j9HIQR4zXPb5JAxV8lDjebzOWgE7Z7INrVmhREc99pqxGe933IFi+Yw/7PYQDUn4/sqbinONZVGSXPDOy5H6xDqihacyjLncAKe70d7t7XtXifZ/C5yNduqnejkzVzUz/KIbJoZIdOeClZhCfsm7tpGjKl/GdIFGxybbFfZ7DZgda9qrveh8lQz8RGVjzSyo6yymBl7kDuvtzCsy+K2BK7g8tQ9+CPYGFoEA79VO9GyPJWGLO6pgM5fdZyHJgmBPF3piuQ1yKiXkNjp9cMPYWD18PPqfmq707T2WucRXiMT5qNpReViWWNhCv+kB2IUNZ8HIqdPUfMPqDCgusHy129isYokBVcYzgyxdJ+KMucRNZiTLgwK2nWIidBJsULLg73thn1NgmsyluvWzaoTyO1A0U85xaRjlRJLJlo5YgS0MXfM07GMJCLVtN6mIPWscnsvs/CSSSNk1o0AenVaZnPa0FoRWa4URn4cn9ezvjikllP2SlQoBRUIj03eq6vpjufVODDgOGFj7w8tLkPw7iVLBPDmZcxlZ5TlyJ1UTRTaS6+JAAykCuW1jfHM7U7Jg4JlhFELRDK7Pkeq5M2kka5nMy5zRPLJHlsvk9nZYiQ0jkeJj4SaBoCueNeB7Kw8ULS9uZx66/mlyTPLyG8lDIZVZI83M44jmlgljhhh1yRTEMqFtaxhSWBfmR7IGN0eBw0dlrB8Et0r7AsBdzuTZc9Dw+J51izMcEsiPKXkgALtNGHsstogHPmfXCZOzoHTtflGnl+fsVtndwySrIeEo3Eo8kryHIyp9bjCyybxtFQXXq1le8UtV9RhncYOPxMo2VcZ3C87Q/8lRNBlpBlsxw95s7DlzEczMWlhcrrsOQV21dAfDzo4c7DxOrMwb+1CJHAkA3orOJ9jpo04g0qyCCJHOS+3Y6STs1ByTtWz4oYSNpc7KFBOTlF+1X8T4Fk8tNnZHhL5fLjLImVEjCN55gBqcE1+Um5sbk0aGDdHG0mQjYKmve4BoO6WZSPJ/XtGZgjysLREx5d5w2WbNKa1vpNKpUgCwNwTV4z4eaCd/EYNa3pNkbKxlX/AKVp4fDHnJBPw+GFIsjmJ2QN30EhUrpliBFDbbkDv7ideUZrrklZiWaO5hPuzKmPKZdGO4ijv36QcfOscQ/EvcOpXXYzRM+9xkyosqB73GjKtORCB9Wf4ev/AMeQ/q5eU49B9Hm/1nHy/VYO0BUSA4lHJJnsr9nxNU+uoWOakYwmnLqI0ul9kkbbDHqHakb7rlggNOo25KPa7jaRx8UVJ8zmnm1xlCjjL5cKWVgGc6Sw5eHmQNsA+djXZSdTyRxROdldVAc084gsn1jPR5bbNLw/LJDRAeg0pk0XyO6fHThx8t0kVQJ2tZhopFM6yLmxmPqzd19ZkEjCNiw8JBJFuvUk8umPNdod4DouORlzC6/ddXD8Jwdw+iY8QyGangycmUEr5ZclGq9zmBB3cq/6xn8QJ2AHWiGFDHcnZM4N4TgOvNc+N0bS7iDVU5DI5vMcO4cOGuyoofvjHII9M+tTrlBNug+0Oje7GxFYaQ4tGRUS0Pdn9y0fDc/l5Z+KNs0U02WypI5MzxrA3v8AE9fDDARZSiCA32Wi+HtEX4eIFPdQjOLGPMQD6vqvre5vreIK0pUb1tYzjXBGXhscMeWbItNnUHcvL3zSs6hVk1Xa6TvW3sXgHNttbJzXeO7vRO+1LZZ8rm8pFMjNkkhdIihUJ9XG66m8MhYBlIHK6OJIA5pbaCMuDw4jdZvK9y2QVFCaZOKhhHQ/1ej8382l8sc97nMwJJPirfzpawM2JWg4bKq8Sy16VWPL5lhyUDaNQB05Xjn/AEf14jjvp+qf2iKaAodn+1GXjj4ZlZmjaJ8tE7MWH2U8ZR4y5vweIEb9dPrj0OcaArmuYTmcOqz+YnVwW70RRycSmk+sgahGBLIUlFGqJVRd1TY4wyntInNVN+K6GUjDDS0w7RiF1gZ5cnmc/wB8umTLAW+XrxtOASOV7+daeuN+NLBCS8/BZsMHGSmg15pLn5FzGU4fFAyySQ5OYuikEq+uBgj17LHSRRwOMmZExhcdLCZDG5zn6J9xLjWS+sZrPx5nXLNlWhTK92wlWQqo8XkBo3289ztekyM+/aztjfQYRzTHhvbrLpmYo3kRsouVgAl5pFmU7ywSBsWTb+iB1OC4rQ4NJQmFxbYGtpZwXtikKZBF1SRKuYGcQIx0CWVGRyNO5Bs7XsW88L7xG3KCRqj4DnZjSknabKW5Mla+KLmTaP8A6hUQCT2fZtB88FxmHnzQ8J/TkpTdte8y2bjZWaZpnOTYxt9rE2Y1ot6dgtda8OnywBxUdOtw0R92dmbQ3U5O0EAbOSQtmTNnI9LZM5cjRMYxHraUrWkAdGrc89qp2LhawvzClYw8pIbW3NKszw9AYUzJzPcxwIqPlrLRzowPeFRZIoAA0a9DuOJ2XiMOXvc7RxcTZ6LfiYpQBlFpxlu0SJJlh3edly8Ec6GeVC87vKBR0+1oABFkfmjpv2O/4fPlzj4rCcJKWk1ugMhl00ZfL5eKePLQSnMM+Y0iWWbSUSlX2VUHrXIbdTy+0+0YeCYojZK14bCyF+d6sykqQrDFPHm7ykssmWmyoVtUcpJaKTV7PtFTy2HMY1YTtOB8QzOohKnwkoecosFWHtBnR35hy7xzTZpcwCzIY+6WKNO6chr1ERgEAddjtg3dr4YAkO5+aEYCQkAjkh8tnjFnM1m4cjMJJ4tMayGN0WZz9qz1JYjJVK/pcgQBf1nhQS4PUODmLQ0o6PjuYEkErZL7aCGaDVE8aREOU7sopawqhBsaqzgR2xhSAc3ofkocBLqBsli8MkQ5XMP3mZzMMkUkmuYsxC7ukZkbSo1aT05Y5kHa94kmQ+Dlp+fNbJMH/Spg1UcmMzG+ef6sG+vMGrvVBjAld9L7HUSGHLG8dsYYF2vosxwMhDfJMDnM00+amkysMsOb7sSZR5dwIo1VWWTTpuwTVeW+2K+u8PnI1rqr+r5MorcITJ5N45JZI8lklilRY2yrksulSSG16a1knfwkbDywB7cgD6o11RdwkLRbtVLikGazGq0ykaNAcqka6yIIiQS0ZAGptgKoDZfWxd29FZpp8lbez3Ctedp9G9ADyAHyx5N3icT1XSDKCl3uKyq8iB7zD8q05UNnMvrKMHeN4ySjxtTLqUq1Eg81JGNWExUmGcXM5pM2GbKKch5ci7FWbN5xmUhlLTk6WFgMqkaQaJHLkTjb9c4m+X896z/VsNVSmvD4+6aJtTq5YuWNszOSzMT5km8YpMVI+bjH7y0NwzWsyclT/I6FtZknMu1TGdzMKFACS7Ao8saT2riS/NfolDAxZapE5PKLGzPqd3ag0kkjSOQOQLOSa9MZsTi5cQf6hTYsMyL7oQ8nBYCW2YK5t0WR1jY+bIrBT8sNZ2jiWMyByF2DiJzEL0nBYCSQpSwAwjd41YAUAwRgG288VH2hiWCg746qOwkTjZC4/Assf9kAKAoFlXYUPCpAv1q8U3H4kCs5VnCRE3SiOAZYG0QoeVxyOhrytWG3LBM7RxLdnegVHBxHku/yDljeqPWSKuRmkNehckj4Yp/aGJcbL1YwkQ2CtHB8tSr3EZC3VqDV7nnhXe57JznVEMPGBVK8ZOISd6I4+8/P0jVyrnV8tsLM0pZkLjXS0XCbd0u5zKxTACWNHA3GpQa918sSKWSL7jiPYrdE124XEykQBAijAb2gEUA+8VviGaUkEuOnmq4LOivUgDSAAOVVtXlXlhZsnMTqiyCqVcEKJehEW+elQL99DfBPe9/3iT7VQiaNgrFoWQAL50OfvwJJO5VhgCl3mJR2UyBc14mqmQLve4qleVd73EpVkXO9xMqvKvd7iZVMq93mJlUyr3eYmVTKvd5iZVMq93mJlUyr3eYmVTKvd5iZVMq93mJlUyr3eYmVTKvd5iZVMq93mJlUyr3eYmVTKvd5iZVMq93mJlUyr3eYmVTKv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data:image/jpeg;base64,/9j/4AAQSkZJRgABAQAAAQABAAD/2wCEAAkGBxMSEhUUExQVFhUWGBcXGBgYFxwZGBwYGBcYGBgXGBwYHCggGBomHBcVIzEhJSkrLi4uHCAzODMsNyktLisBCgoKDg0OGxAQGywkICQsLCwsLCwsLCwsLCwsLCwsLCwsLCwsLCwsLCwsLCwsLCwsLCwsLCwsLCwsLCwsLCwsLP/AABEIAKgBLAMBEQACEQEDEQH/xAAcAAACAwEBAQEAAAAAAAAAAAAEBQIDBgEABwj/xABQEAACAgAEAwUEBQcIBwUJAAABAgMRAAQSIQUxQQYTIlFhMnGBkQcUI6GxQlJyksHR8BVigoOTs9LhJDNDRFPT8RZUoqPCFzRjZHOkssPj/8QAGwEAAgMBAQEAAAAAAAAAAAAAAgMAAQQFBgf/xAA8EQABBAAEAwUECQQCAgMAAAABAAIDEQQSITETQVEFFCJhoXGBkdEGFRYyQrHB4fAjUlPxYpJDojNysv/aAAwDAQACEQMRAD8APznbQAlVHpeEmSltlxIugsrnM88pLMxxmc4krA55cURwDLpM+mQ8uWGs1ToRmNFfSeHgKoQHYYaF1AABos19J0oXLgDqcHSzynRfHALOLWRFLljW2LRZSojKti1MpW/+jLLujtJVgYW8kbIXNK+mfXg/I4trwUuqTGA2MEqVlYii9WIovViKL2IouYiiFlLXikVFeVqG+IqpBtzxaiKiNDFJjQrC+1YpGAqy+IqXgcRXa5Jti1FBmxSteXbbEVqbYtUrFTFKKOZYViIHlLpztiJCGSMtiKKphiKKJxFF68RRSvFKl0YtWrY48RWAio8kSMRXlXz/AD/Zpmc1QwksWx+FzHRFQdl9t9jgeGrdgxSzvF8tLkpgw3XocMDKShGYytVwPtVFKAHOk4JamSAhJfpL4or6EQ2MECkzFZ/6PV/02M9VEpHoRDIQR6ggHFhZ+RTrhPHc3O2XjjzWcaRtfehnbSDe2nxcgoG5q9ztyxUz444g8u9q1OgjELXA24k6eXn/ADVarMwZtALzMlnbcA/fd9D8jjJBimTfdcb8wFne0t3H5rNwdrsyjyIZ2tHdfYWqSR475bXpGxJ546GHMWvGJ8qCx4o4jTgNB62UUO1+a6SH+wT8dGHOGDo5Xm/Z+yzsdj8wzRiuev7qxe2+cH5bel5ddx6+Db78ZA8dfQreQ7p6q7/t1m63k/8At9v7rG4Mwh04noVzuNjv8P8A7D5qmT6RM3YCNG1+cQ53y5A4oxRAnWx1qk+GSV7bkblPS7Vr/STmoNLzLC6EWURQHo7KT4jps3zH5JxjxBzDJAfEdidR56aLXEwk6qEX0yp+VASL8qNUbGxq7o36EeoQ6HGnbL8Dvft6J/CHmoj6ZBR+xW9AAtWrvL8TGn9iuS8x5nBiLE2LA31/+vIe3z9FXCRLfTBAdX2VbjT4XbbSLDAMN9V7jpW2FhmMFW1p66kc+W/L1V5Papj6XcqT4otrHIPenRv8df8A4fXELcaBo1t+/e/l6+SHhjzUJPpRh0a1gtQa1kTKvStwhAN3tfl541R6ipAQego/qPySix2ah+qpH0txH/YR/wBrIPxiODys6O+A+aLLJ5evyVsH0rwagGgQL1YZhiQPPT9XF/PEysv8X/UfNQiTlXr8kU/0o5LbShPO/tAtb7c03xeSPq7/AK/uhAk5gfFSX6TsnZ8Brej38e/ltpxQYzqf+pV/1Onqi1+kXLFdXczad6IZGBIrYGx5jDo8M2S8jx6hA6Zzdwi8t2zyzKrSRzxI3ssyhgedewSRdHnXnjPII2HKXi9q1+SNrpHDMG6bquTtvkRZ1S7Gh4V39Rbj05+YxfDH93ofkqEpPL1CsyvbHLuGZIM0yL7ThYdA2vn3+9AgmrrrhMskUZa17wCdt/kjaXu2aqx9IfD+XeNfl9nf3S4IgDn6H5KZj/CpL21yT6tJzDBAGYrAzhVPJmMZYAHff0PkcXQABJAvqaQEFx2Xct2oyEzJGk/jcqqqUYG25bc63u/LfELaNFDlRJiYEge7A2qpQlgIxLVltKhhiIV7TiKKUS2cRQI9ckRRxEwMRgy4OIjLVVPxFozoSIyadiQQAG56d+e1fPBAIC+tFn+HyljZwkGyu8GUmSBW2vBoXqjtBwkPEVIuxscQ6BZ3U/RfIOJ8Llyzmwa6HFUsTm5SledkLEE3iwluTz6Pv/fE/Rm/uJMEFORW77GBhBlgu2vvTYXUbMxXcWNgNRJ6DHOmj4gawnz+CazQuKcZ+ZxJpJ1EPp9gqOce4BJseJtx64zsg4MraN2jcQ9hrkvnWSJiz/eCSMSNmMzQLBQunMSjxMw0i7Yf5kY6YL3Zms30NnbZZiPCCf5qqeLLFFIfFA+oymoidKd5QJUi15dLI57DamGCQij5aq2yxtNkXvoglzMNEUpGkJZWyADfl7v4ogJMO9zwWmqKjHgN16IgTQkswUGRix7ze9LJWnSRQOoDxCjTMOWGRwPBb7rRPmBbl058tT7SqNsdVYlGbLK9A8hyHL50Re+EnDtLswNFGyVzNlSeFxeQ+bf4sHwn/wB5+A+SZ3x6sXhERIAWvix38+Yr3b4tsMh/H6BQ41/RP+GdhYZkDF9BJ08iRyJ/O22GGOwso1z8r2Czu7UeDslWT7KxySlLIAvU1cgN2NX0AJww4KXWn+n7o/rJwF1/PgreJcEbLQLpkYxyhgyigOe4PO+V+nTmcJlwLmuPiBIrl+6jMfnP3Vn/AKjH6/rD/DgCyQa5h8P3WgYwnktJxHsGkUkKCUss0ZkD7ClFXsAb2IPPqMc/s7FyYsP0DS01td/kjlxXDA0u1m5OGoH0023XUPK/zcdExyA1Y+B+aAYyxdLy8NSiaO384fP2MVkl38Pqr74L2R+UkeOPQrNpNGtR6XVjkSCSb25jywMWDAdmfrazST5tlpuCcGMuh5ZPCFoAqAdEaWRrHiKgAbUeu+Dl7KaZOI0+deZOije03xwmIDfS/L2be9U8SQGNX6FmoeVsfTzB+eHuwRa4kEJDZwaCr4X2pOXieMIGBJKktWklQDYrxDa+Y/dxMb2GMRM2XPVbj32t8ONyMLaSR+JgxCLT4VuvDvuQ2/iomxsa2Bb8442HDuzWlZxSL4Z2nbLq6ImoNoK27JRCaSWC3rGy0DVb+eMmL7NM4aM1Vd6X/r2rRBihESav0V3ZLPoMxlVo330IuhzLRJfPl4Bg5MM7PnBShKMtUvsObGlib6nFEBKa51oHvjd4C04LkjhvTECotJ2V4htemDypVkmqXcrlCb+OKTuGjspJsisfEY1ceoIBPysfMYhCjHKyabu123djpUep6+4c8QI3OoIPN54QHukI8I8RO5LkksfmfuwSzrKmMrIFB2xmqivRlyZywBaIbfBUhcVzNcdNBQNx54Iv0WetUt7T59TliSoLYgdaXKBVr5Rn81r6VWLAWN7rTv6PV/0tfRZv7mTBIPwlMeEcWnCRxLBq0BmWpejMGaiK21MMKOEkdQLb6JmLd3Fokn8AdsTzRma7TzQESyZet6FuSAaJ23vlfPliDCPY/MWUfO1lj7QgnBZG/NXRZHi3FxKDS0TI8hN9ZHkc/fJXuUbnD4IHtkL3JjpGluUJYst40udyCUArFbAgok8y6oEUtBPyFsDSn1FpsMZi3FlxySNr2futbWxBozRuPnf7KiaVSfACF8mNn5gDG2Dihv8AVIJ8hSwyuYXf0wQPM2oxS4cClkq5nwy0IU4p6IwQKpy2vCc1URY/kMh+Qfb4k/jjeKIA6gj8lhe3VC8YYQJIF9qR2F/zVINfEkX+jiOfQzeQPvP89UTBmNJXx2UtlIKO1yX77X9mnCpXaE+z+fmmxinFZcg3jE4grUE/4D3uZYLI7FY49CDooLDbb+Nh5YHCYeKMuc0VZs+ZQTvNBLs/ltMkp/J1EAnmfFfz23wb/CdVbTYUuGZuNajLLqcgaT1BBFel3+GLimYDlJ3VPY8jMBoERLkV7wgE1fl5cjh+Xx0lB+ieTrJE4RCAWRUogmtUYB21DmCT8cBi8UcLAZNwD/PVLADilPHIZosvuVpf5hF25H55qizY5bO2HvkEbmVfO7WjhFp1WeyGVzGY3iRTbiPnXiJRdydgLkjHrq2vfDn4kg6rQ2O12XhGaVwrRqNRKh9XgtUMhFjf2QTy8vMYX3jmiyqmXhGcVSzZdwqhmLGgAFUsSST5AmuZ+OJxwrylG9lsvL9aybshCtmogpO193NHr29NQ5+vlijLdqsq+556E6j7zjIUwFCFMUnMjLl5Y9rbby9cSlpjaGHxKxWABIwVoyxm4RGVnkK8uuKslA9oGyR5RZY83DFN4VBZka9iqxtyPTbYj94wzcLBlyuRvaXiyxGJ1cWCwFHffSf2YoKSVpSysnEJJSWRHcXVqrML58wOe+LtCATstPm8vGDfXCSAu+N1OOIEgnFgKEKc3DwzaqBGLLdUoVzSbtlw49wRGtk88TKEiY6UF8jzmXKGjzxawkLT/Rmft22/2cv90+LU/CU87A8HR4+8ABcRpYL0dJAJZQ3teI77ivjjL21HiohG+B2UZQd9SeY9nkuex/f2vhnObI6gDrQ5fqs520crEEL6tElFj5+I71tYBAxuwbpn4USS83aDp4fPXdJbBHHjHBjA3wCwPascJVvdh88OslbgFfWBKNMez+XEuZhjO4Z1v3XZHyBwuV2VpKbAzPI0ea+s8S4tl+9+q6CJPDWoUG1EAFPzgL392MOGD/v3ounI4Zsp3WO7a8NWGY6aF9P247ML88QdzXJxbKNrORkXvg1kUpmrBk6Kgq45N8RpUK2jS6MsqeEl2ZiQb5LGwG3WiefU1je01r7P1WO8xVXbWYmSLyMaED1I8Rr1NnCpSGtrzP7eiZB1S7ikhXKxIeZZ2PyUbff8vTC5nUxMY23kpUk0QiIK2/nvjiubKZbvRdVrohHRGqedkh4LHWRC29HSgZiBX8csdbD3lJ9q5k+XNos9xjNapAD7R517O+436bEX+3GaWRxkIKexjQywUblcvmCIlEinL6mLLYvxDQ2mqJsXzPle2xruHEcH2Pj0Sn9qxxNMRux5Hn7k6y8I75mJ8KnUT6WPxsD446hFPNLE14ewEJjk8oMzJuGLOrEaSQQyqwDAjfmOXp7sDMyN8ZbILGm6IXsEk49wtt01S6aW1Z2O4AO4J898cw4TCxuzRsA9ifGDzWakgaLZHkQWGpXZRYIKtseYIBB6EDywLg0rS0lUSK7KA80unegXZuYIJALUAQWG9WCee+Mj5WNNAWnNaTuV55pTY+sTm9iC70QdiD4zYrAtmF6tRmPoVvfom4MjyEyQu4RkZSrEGN9QptIO4OkAmjWkcsPJBFhKII0K+oZeBWMgJPhJAA5nAFQIQQdDiqtdCFxApRz6qyaa2wDitWQOFFAycQky6eKNZkA6i5FHnYokev8A1wTTe6502HMZtuyoynaiPWmiyHNGO7O/LRq3v06/LBUlMlI3RHFTNPrMbALGasDUzN+WIidlCg1qAOog4u+ShBcC4oLMZCFiYYZGeRwAFmbWi83YlQLBIUqL6tYG2JaHKHGmqOSz8kC90saqEJXTdUQdxt7XnfW8UW3qmCUs8NIXv9TUcZrXeTRc4oA64bmCqkz4ZnEex1wTXXos8jSqpprfTqAAxV6oSywsb2t7I6yZF9+2LI5rM6KyhexWTCSnR0jlDH+qfFA6oJGgMNLOZLikBgiWViCqrt3TnkBtYG42G3I46fFw0sLY5nbeS842LHYXFPmwrd71zDUHyOyWdopoWh7uFjbSa2uNl3qvyvQAADoMKe+BrAyE3RvbyWiAYuSd02JGpAF3azAyTeYwvihbspV2TzrwNZRHAsaZFLJ79iMDIwStoOI9mhRxvyOugfbqFouBcXldw65WBVB3kjQqymuakvVjbocc6aKOLR0rr6E7+i3QYlucFzGgdQNfcvovBuM5f6uFnk+0UNRN6rJJADH0K7DDC0ca46o0tsrhlzEg+ay2czKzPckgO3Ihww896q/hjsZGAW11eVErzpx75XFvAzAf8gD7d69ElmRQx0tY6HcfjvgS6jvaQCSLqvLf8lCTffAukTAqkIvFB6hC0yt/o8BH/EcH9WOr/jocbw/wg+xZq1IV3a1iDEd9kAHw5fHff3YrEOoWrgGpCU8VmQJBrJNIfCPaJ1ufgKI3xjnl0oLs4LBsaeLiPu8hzd+3moZAwzAd1l9TE6aLuPFtt7Vb2MD3hg0LB8T80s9jPkidLFO4+WVv82Wny2SbKwTd4pV20qIzepV8RJIO4sK4A5kEnru9sga21zjGS4NPJYh4iWJO5OOW6aza3BlJ9w0MI1FXbEL79r/EY3Q4igAs0keqfZWPvFlYmhtZ/mqy387XG0TXqsjmUaR/ZaYkyMNiSFX0BDUo+IX5YHOHA2oWkELWZjIklGmiBQMpO6ttdkbHlV7fjyxy7rZbt91ne0/ZFZ+8zEVUZFAQD2rCgkV5sw2HmcC5xqgia0Wvm3HuCSwSOrqwZSAT0G1jltX3UMZ3Na3ROIu3DZAQwMCCy7c9wdx5+owEbgHIWktNlfYvotjQRamR1bWQsq3VUp7tyNjv+cOu29Y1AqnmytlkBTzWQBq3I67dOmLQJbxCXS+3IcsAVrimI0KGkYyKdI5YEiwtrJRaAympn3sacU0dUbiCpSZGHUCMvFv5xruCTuNuXPBElZyyPyQPHuGCAKYjJGj7MqOQLBshd/DqWxt5YYCsUrWg2NlzifDIYAs+WZI0QUzFwCze0pUyXrbmCBdbbYiF+UEZVVxKCN31QuxRgDqLF7PU6mJvy8tsWEL6vwoWaBwpJBGMhaV6DODsjeAaSPFz8ji2kK9SmmbyRTxR+1hhbWoS82iQuH1FmsHCyCqaQN0zXPO0RXT0wQeRorc0HVLuw2X0rmCRXhlI/UbDRque/Rjll+EcLaNIZ5GRu8gR1XSBSuLo+ZBN+vi62cc52IGLuMishLfbSGV7p2tDq8PTTRL+2eXEUGoLsJQpYEbkoWFqPZNHkcVhmNbPkadavVIMTI26E3zWIGcXyOOrwnJYN6Ba/snwFZ9Rai9AhD+bftV18vTHGx+KfFWXbqPyXTZ2e5oBeaJ1Gl6LT5yJcrGAIkoDcWaPLnpoi76EHl8cWBiOLmJeb9qc7AMPj5Aa6LM5iVe8YAOvh1k3su1jkdweW++OqyN8DvF109iVh2MkZJC29jrsAR+d7KmfO9+xW7NArvsOW1DpXljrR00UF54NLBZQs5KFltTy3r+KwRdQpG0ZtVCBiTXnhRKc1hOgVboy81YeZINfhiWjdC8DVp+C0HDpKyzMf9m4IHqQQKryNHG1j/6VrG5vjpXZ4d5loPRn/VvV93i+eAnkLowVrwOGMs4YPf7OayeYn7xi+oAt5ixpF0PTavxxlXUkl4r89109nILe/RRwbvJkDgaSWmPLcLVLXS6XbyvyxmkkpdIE4bAOdzeaHv8A2C+odqIBncpIyppZR4S2xO1sL8qPzxmwuL49kChtquBLFw3AE2vjmd4JLFGGZSupioOktuKvYbtVjlfpeLj1kyu+Se1oKd8NyUbZaNkkLzKXDhR4VGnUo9kFWGx3H5WHlzxNlAoUlyxNy5gUVMDFlfV6+Vk/O8a+JTFzi23LvZ6TQlkXbggcrKq52+JX54Zh3eFLlGqf9l8+HcxMiPfIu5Xy2rr7gLxne+3laWDRaGSCSJg3hEQdWID3yNm9QBHL9/rN0SV9qMhDPBmsy9nul8G1exGX+NklfTAOYCbKYJCG5eW6C4t2WHdZdkAdbj8AFCiDoFjc3qotfUVWFcKqKBoAJPVbjhfDIMopEY0BqJGokXXSzh4ClqrN8SjF6dIPPYC7wVKlnOJcSRnpjzrfyPrgXC0yJ+V2qKg4ZIu2/i5YEBbxIyi5NMvlUVVL1udLXt0P7jglnkmNkBCC5dKr4VQFdR6i9uQ92IAs5Jdshe0sKjL6Nmcsqp0+0Y0p9ALJ9wN4tGR4Q0JSMploHDG5Zv8AiSHW/wDRvZB6ADAF63RYUBWSdmsrKdZiALbnQWQE+ZCEC/XFglC/DstEZ+YaNLDn5YF2y06A6ILJ8OC+IYBrFozmqTOLOKfeMMDwgLFXLlUlQ1zxNDslOBG6zc3fRGgLXCqpFZGyM4XmrY70Skor+rfDGlZcSfCV8zThs80cLxSiMdyqEhjZAFUaboL+ZwzDdlyluYZaJJ+9rr10XnJ+1IYJHRkGx0BQHF8g8EAWRkcs96hzNA+1ub588VPgnwEPdXTQ3+gTsHjosSSGAiuoSJQL5D5YSXO6re05Ta1fDuGyyiO4x4vZNlW0n9HofLHJmxLIydfb0XaGLbMGtlbZA03B+ITmbgBVSQbYAk6mtq9o+0fF5kD31hOHxcxdnYNB8Fz+PMx5LRVe/wD2kyZZCkgkZ0bxFFVQELAWNVCzZ/bjeyQOObr/ADRdCOSSZg5DoBW2580ghtnAjB8j5fE9Pjjex2VtlZZsMZ3hsY/nmtTwXs4jgmRyW6Itgcrtm+I2GCEh3W3D9isDiJTddFOPiDZKR4hHG3iWzW5D3pFg8xR2+OGN8QsK3QtieY2jmNtN9vhS2MWREsQcp3bncrdkXys7b1R+OKZiCDR2SCXRuNHZZjj2UMaOoFBiD7zzP4D540yHwW3Zc7GxtcRKPvc/ml0WZ1QhSTpXn5e0KPPnbKB7z54zcSxS19mmNgdZ1O389qoyfAl2ZmsJXhNije2oHc7D3Hnvink0aXSgwUDP6kjtG8v25+S1cPEkQI0b6pdlUEVRJrw2LJr9p3xxp2vlDgdMuo1/NZ+0pJJC2h4L056+ZWki45mABH3mX0kHYhhsxPPeyf2Y24VuDYxrfHdeXPdefnbjy9zhw6v/AJIlu0sBhjjniFUEYqtqAWtj5g+EH3n0xriMUj3NOm9WruRjWuOp0ukG8jicfU7aMqPG7IFXf2KcjUfUjkfPFsw5YLsXfLomyYkSAA/qodu5kLRoCutVAcJ7N9a8sJxD3UM2/ttIjG/RKwKK77RxsW/SYHY/FgMEJMunQJLm2lb8QcBFHhA3NdW38R9a2+GMrp7TY2EOtfRux0pnhpoAw5d45NH08Ru/0dvdjRE7MNkw6L3arhUpy00cKgCRQNIaxYZb5/zdX3fBx2VBUZbjBj4fl3a7hjHeDqGjXuaPvYk/DEVL3DZg+qTOMdN0AGKorUDpNEEnfny5+8rLzyRhqT8elhZqhYoeQKsa+IJIOKDnKyAszLnJY30y/A9D/HlhjXWgIX2Hhed/0OCRzvpjJPU2o+ZJwSgVZR8wxJH2V2BYB+N9fw9ekU3V88wRdC2OlXf7MUVojjJN0s7nSXlO+0C/OSQfsT/8sUdBSZEM8mbokr5Y7yMdsIrmuoH0KTCDiUmkaRtgg4ocgOqblgw6Xh12gy6pNPMY335HCtim2KpdRKsqLvF0hc4hE5KF1snl5YsNIQON7qMaWSX2B5XivajG1Lw4SoJlHRJf7tsHXRY8To0r4xw7K5Y6e8UIDGpF2bJ31bDw7A7E77V1womKQta0kb2fNXiWcOAPhjJNDQnezuK/myj2jy+WXLCWDTfeBW2II2PMHpyP/TGaAvdiDGTbeRTMVE1uFa8syv0sXYSXglM411WNWJjyt0R9kQRySW9fQcj2+y6IonyzrIAFNadBqhYujuN69OePOzdiSucTHJofiglLGSEytLT6e5Z7jnaWXNTd5ChUDl4FJ+dUOX8csdDDYVmHiyOKFz5JnAQsNez9dkNFIQWaZtbFSSNXLy3HI7nlywwVQDBQtNdG+HV7rd0HL+eScdlc/EiSMw0b6j5b7Cid+mOg+JzGBx5rq9l4qN0JbdEGzfNdPFmVrQUGAO5vY0AfLcBfMbbdbW0ikGMx/Cl8Fa6nmE6TOZSJFlCs+ZZkZy2wXSKIXpysA+uMznyOOXkufPjDI4uAq69FspmhzKCWB+ntDZh6H9xxcUjozlcjY8gZv9L572h4odRSwxQ+Kuor0+/G98gygBZ8bw3Q2wUb1H5V+qz+XnAfxB6U7KBzkvc78gKoX78VEB1XLc4sqlqeGcVykRVGQsxoNufACboEbADyGwvasbDg2NiEsguzp0/daJu0Zn+Bmg/nogJYP9KSQyfZxHYb1pBOlVI2K8hfXHLna3I5gGrkqOVxcCeSaZjiUWtZW8RFaVXZQFqh15Yc+OJ8PHAojTyKAF33UnPFG3AJAPTl88cpocXJvJX8PkZmHOrxvjFUgcdFoM1kJhIpMbFiNhR8R6V5jkcMkYCQULDoiMnweeQSnQzE1q6EEmxsdzyOFZXG6VOaNFSvBZNIYRmlJBar5c78qwl0ZLdlQFHdbE8Fmyil4JCUrUUI6cya5GvgcaRGWC2lS7TLs/PJLHI8vl4dgNvPb3HDWEkaqkm4jAskEyHwq5ZCbG52ZaF2SCQeX7cGqQPZiV2bMRSr9mniaU/6vcbqb3vry5YXVI90t4l2XDZmN4po1XUtRoptiepI2r0xROiukw7T8GW1jY+02kEcxuFsX1BwLd1Dstbk8pdHw6QKEZNUAKAFj8d/ww9DXVGnOxqCGULXSiD8KsHFWEeR513STNZpBqkJOlQWN7Gh095ND44oalaXOyx+aWQaSvjPjYl3/Sbcj4bD4Yo0StGHYWNS/jEupQFO3LC3nTRaWCyjuHMRGLGINkZFILLZyTX7JxTSbROoJixBoOu2GeSU4XqrhxCJRSjEzAJYaSdUTBmVq8WHIi0lRzMiOOeKNFW0EIXKSMokUmwUk/u2xBY0WfFC2Er4vxLh5eLLyQ032ESuo2IZVAsE7H192MMEcpLgWOrMaNE2LTxjIYmDxt2FguFgrnHcvFDkUUFmlMitKSCEvS2lUsXS2bPU3WwF6GQPEoJaQKOpBCxYjFMnjvO0m9gQT7SsimYo3X3438M1V+iyRzOYbaiF4q46mvf/AJYEYdnNbPrTEAUHKt8/K35TH44vgxN3ASpMfPJoXFdy0jqTtdgjc+eAfwzSztkcCSiIV5XzqtvfeGyzRSnM6/RW2QtblAWkTOd5oIFaUjjA/QULfxq/jjnPA1rZbM2cB3u+Cd9o+z0+XjEj6ChrdWuieQ3q/heM8MgLqVvYQLWfi43LFE0cZIDHejX8csa8gc4FDxSIi0dVX2ejkeceB5mci40BLMAQa2vqLPSr9+Cl+6kxgm7Wq432dniVqTTW8k8h0xg/moSRsPPck8gaGAha12rj7go9h5LFd2obSH1kndmBCbeS+03vNY7DMWYmHSx0WUsFpzFmEjShqYg6vl0rfw/L3Y5s2LEh0YB7yjYMmqc5TIJKkj0VLopjXnuTuN+Rony6YwSYiRtN3C3NYHAuA3GiXmCNbWO/AfHdk/0b6YPX4pb2tAIby3W37P5fKFQUJZvKTw/ILt95xpjy0sriVqjmn7oFl8KUUemsafZI8NED/LDTVIEQ/FXXS5j0s1KRpYBx0FEbemJXNWp/yqI3ru2AfdlNXqqrW/yq5it/xlaqrV2W4ogJjN6eacrXzXn7P4cvLEApRDDPrGhjWgG5UboajQ/DF1SizMuTknZmTSaYjnR94HXAlpKmakw492bMaCRJCGYIjJz1ufCATdXZqx5YshQEq3gXAu4zCWVYJqr8nxVs2+1bmh+7FSMAbfNRshc8gr3EFBzimQhgA3hWyB0F7bjf8PdhUe6cMoIvZPYpO9B8e61Ve1Z6edVe2G0UwuYDp71c+TGpV3Jre9zZ5D5WcXSDinKl/F4BLLHl1ql8bmtqX9hbSPgcWlNNGyqRwMEMb5XXr5fPAZVvGKo0l79m2Brc3vgSxNZiGVZKrIZdq5YDVag4FCyyAMAvPrgw2tkFk7olJyxonBK+SomzMSkit+uBNIFWZFZQEasL9icHK7LZYA+1ZwTQoTaYQ1T/AP05P7tsMCz4r/4yvz5lOP5tEVVkAUAADSp2+IxqbjpGNDWuND2fJebk7Pw0ry97ASdzr81DP8SnnULNIWAN1QAv4DCZMZLJ94k+1NhwcEJJjaBfRAjLjywvjO6rRlReU4a0l6F1FVLGhyUczi2cSTZC97Wbr2XyjOGKiwg1N6CwL+8YWGudZHJWXAVfNQrC7RUvDEtVSYcLmUMQ3JhQPk3T3+XxwLtrC6GBczMWP2PoeSYy5OZ4zIFZo02JsHT8LsD4YjXC6RSxEajZeTOwrlmTutUzE+M1QHTT1B/j0wwA5rvRKtuWq1Wi+inNRQZoTzOERFbc+bDTVDc88SWTKdE4xtbhnE7kivdui/pCzZzklnMRyRi9IjaqHuYc8JgmLbJGvosjmtqgsNJkYxuL+I1fepOGmZ7tCUnKFblydD6XC2Atg0dzuBg2ReHOQmMO4CP4PDKY2UTKBViwG5XQFjzOKlaxvIlNizZaBSpGZRZbUSSSb52TeLmhytD+RSMxspxwrihT+P4/gYUxCVs17eyGRC+k6K8NUt9Nue21e7DS+lQFprw/6QohqeVS0hPh0gaVWuhJsEm7O/IYoSjcq8qN4b21hKkkEzsTWwoDkqBidh1JAvfBCQIS1aubTDrIpjRLtyYheYXpQ22H474YhSDOZVZoklQgSXb21LR/2e+wIoV1O/niBQpVLljRMDowjBJCOGetbHWwH6QHpQxDamirm4tmZ5IXMTiMBZEWt9NjxsPySRvvR5Ys6hQGimWS7RDMyszRnRHGRvsWawASD5DVV+eEP2ATAOazE3GFWeRgoUlaryBP+WDjCF5Wz4Pki6K8jNr0hqathvtvvyN4ZaPhUAeqLzuXWIGTWwUg9QCD5bev3YtLrRKuzgfMxvMC0feOyx6gfEkTFBq3G5YOd/MYpQdU3+rTbHvfZ9pa3HQnreJaujsuCPMWR3gJbcH84eQ8O3uxFeuhS58woNNzHPb/ADwslq1NE9aLLTZgvMKFYC9V0QKRGXHj3O+CCsolMtHZ1GycEQEotNpbmIyoYpvWqvUqSK+YrCiyimB/hsLAcM+kCdTL3oX2W7tQp2ksAKTfs1qu/LGrgChS57cZJrmW7+jDjs2chzDTabQSKpUVdxE1Xp+3AvblNBUZXSRuzL48aGwN1Q+Q3+F3jMRqsi4MRWpjEVq2OYryJFitvLywTXEbKiwHdRDEYqypQURgVa7eKVFSglCkGga3o3X3EH78WQijdlcCiPrh+HlvX+eBpP7yb2FdEXHxJBGyiGMsfy2ske7yxPF1Tu+RgaRi/af56oHv2vn/ANPTBhY5JnSG3LxY4iUoZjM1uT+/BMYXbKWhZOKsRpO4P51E/fyx1MKGxgtkFg8lRJVuU4hRUKCNqNHavjfli3w4VtvJd7NPzVhztgizNfuGOdiJuJQAoDYIxovLPWMwFKIjLZxbJfUdjyNG6Nb+V1hjALtypwNeFUfWj54XlRojIZuQMCpNg2PfgqVLccE4lPIwLu5PmSSfneGNJQkL6RkoFhhaWRda6Ssdm6bezXQk9elYegKhk8yZu4iYPCiU5aqkWwdCg7+A2fFVEbHqMRUgpMtGuZ8UgjNi6oKQLDgb7WQK9+BIN2FaJ4zJw3SQzE/osR+7Eyq7WNlaIsBlY9RvYyAEeW7kiq9+Ca0nQIXOA3WvglmKr3mhmPNogQg9CXa7+A92KLK30WqLEZtALQPaGZ2UR2SN6H87l+GIza0Ew8YATHI8SWOJYAPYCgEeY5/PfA5rT2YejZVv8qENdm8CSn8Bp0SXifadUITVROALkzIwJVmc2zMTqu+uBTQKGihlwFkGrnhiolDdo+LrlwZWDFVoeEb2TQ5msRot1IJZcjbWE7K8dzhzDEGWcNVqSaUFhT1uEAB6bb41PY2lige/Nd2tl2c4k0k08citpLs6k+EqCeRBoi9j6EnCXsFBdENLW31WU4nw4xyBZFjkeNtTOdTGUGmAl3GrbbajW17YaHKmYPMLWkz8WahyyQqyq0zSakiFUjVpjTTyTTd9el1eF2LtSKFpa4nYLC5vIMviVSwbxXV+EkXQHvq8UxjTqVznQ0LQhi3PpjOk0umP+PuxFa8BteKUUGxFS9WIqXtOIqK4cRRXjKvXske/b8cRTKV1IWHl+sv78RTKvd0RzKfrr+/FqUo6R/xE/WxdFTKqc3lAR7abbn2uXL83zI+eHQvynVUWoRMopIAkUkmgAGJJPIDw40GYdFWVFQ8MN85NtjULkgjn02OFvlsbKw1OMpkZO7OhZCreE+AXerTRBax4tiTXrjPmdqOqIsBoqJ4JNtUGYa7rTGDsOZFMdvXkeeByol2PhLkkCJydHee2g8JWwfvHxxdKIfM5No2KPG8bgaqYqQRYBFryIsYoilFruw3DIHOudgEX8kHxMfL0Hr/AJgtCTS+g8T4jlmUd1CoKAUL0g1QAsUQB5DDaHNAmDBmy+t5AY0ZSqKhsh6o1ZL+LUCB5NXlgghKhxjNHOTRxabWMB5im50krag3e+xr3eWLVHZL8zwvL5jONGsamFENADSAWK7iqKk02/Pnhkbc12lSuLAKVOX7IQCSR6YqpSg7a1WxbUu2qrHtXg+EMxCDjmgnLcFLjVq2FEUKoWeXQCq25YMNDdEp0hKDnidGAAonqDQPw5X7sE8trxK4w4u8J1S2aZ2Yux9m1BAAF7XVenX1xjky7BdHDiQuzHVBtm63vfCV1wFCXjZZdIFHzwJNqVRWI4lM8kwA33wICzyOJctdlUKqAw3xKWlrtFzKwu2ln2IwaULKOTKtNmBD3rRqYJJbRULFldFCnvEYV4jyGMmLxBgYHAbmkLsxdSV5DgEyJDmJ9WXzM06QSKixVoc1qFox1UAdyRfTphUnaPjcxmoAtAxrwM2xKn2q4dDkgZbzUhEiK5lij7tkc6Xp0iU6tJNUefyxeDxsszgHBoHkdUx00rB973KfHOA/V8qMzI5kkURtmI9KaV1iiVKqJKVivNjaq3M8hw/aXFm4ZFA3RTe8YiJuYO25IuDh+WH1NZc3KJsxHqiQxQsmpkBYCobABO1sDy3wk9oYjxlrAQ06/y0syy1lLz4v50SfgPZfLSvLl5c1KuYh1iRY0XR3aMArBnjN2ChrUTfuwc+PmY0Oa0ZTVWljM/wABdsshxSLL9431V3kh8Ol3XSx8Kk7aV630xrjL8o4go9AshAvRAtFZr+Ntv34O1VKMy7+g2GICoq3jrnzxapV4iiubLMNiBqqyuoawKuyl6htvy5b4q1MpVKHcHmAQfvxapNIM5CqlXhglJYt3j69e7XRpegAFX5+eDzK9FH+UY9AQRZXZmc3G7EswrqaodBWJnU0Un4iGV0EWVGv8zLDUNmAKktsRq5+gxM6iY5LOZh9JhC6lZu7SOFFJNKZKGoAADQSOprY1st0zWAlxodVbqAzFczeczqaZO8di1geGHV7WopVMaVkHoKA25YNkjHaWpR5IPNZ7OyR92+opqDEM0K2Q2oX4d6Yk/E4PPGPxeimV3RW/Xs1d9/IDQB05tV5Chehhe2E8UIsjuiHIkJ3l3tjvmXJtjbHwtzJ3PnicVTIVTPJIlEtqu6YSSHcVY3a73X5jFh9qiCN1LJcO7wBiqBLq9JY862HIeW5G9898U6SlYbatzeTjjJUNpskkLGuy34FY2pLAbnatxgOKSi4auy0qxANqkAJoEoALq6B1HpviCQ8lfDHNMoeNqCNTSfMD/wBODa9ztkDmNavo0Gaky/dErrCjvFXWNStYoDbTyskHldijjS05RqkEWdERLxnMPrmgh0d+QjFiBpKAHUa35NzHrhjddAgcABqhcigylswklZvbaPVYY7ghQfEAOm/u54e+MtAyrO2Rrycw0RnB+PJIZE1DWaJBFEqFrl+cBuRXIfI4nW7XdLmjoCtk3y2bZEWzt1++gcPewFIBSTi07AhbJUeJfzuvsn08vdgHGkbRaozQ0JpbSBzG/n57DGGQtOoK7OG4kejhY8lh+LZ8JenfGW1udNWy5wniUcmzGjggETZQ5E/UFWQP64lKFou0/O++LITLQ0eYjcDSd+oxKSmORPBcvmJcw00CroSN4NbtpUuXUkJQJaitE1V7cwa5vaEsNBjzqDdBEx7c5Ncq96z/AAHM52dlyr6pZ8vMZGkaRShELgEK1mz4gBtzsdDiSsgY3ibNcK+KGKbwhjgSQdSi5e8zmcMBhlEkcody057kdyVNlNZUA2lUm+q654H+nDDnsURQoan9UZlic6srt+qdZyHOSSzQPHlnWWEkmN/GyXoGslBfNq8sZWOw4aHgkUeY57ouK0uILdD56qJy3Eo/q8KpDQjIYmSjpjCKdJC7e1yOCa/DOzG9z7tVYnDctM23v9Eh7GLLPmMzNlRcZTSe9OhtUxDkixZU6RV8um1Y04sxsY1kprpXklNfEZXPaCQfz+SzvFch9UkSCUeNI0LEOGBNaRp8IpfAfXfD+KHjO3YrGGVoUthzMRfQiSO5FAKwJ2HQBDvthgY8i0JLAaXYp4tiEY1/Pv8ABBgHFw0KINadQuZcrK1JCGJurd7NeQB39+I52UW40nRYZ0hpgV+WRFlCyQqpUhju35Pi31OQymiMUHE89EMkRjNOFEJnDxuFUCsF+tUNQ0eLvtKjW29efrz5YaWnlsk8QA3WqRcQz2ku7gMSx9pEJ8gPEpqgB8sLa0udlCNxAFkIHL8bkN+FQBv4UUUPguNgwZcNLShIeiYx8QkatMjDVy8RHL3dcY8lE5uSdmsaKTZmXf7STbnbN8hvzxQAPJWbCc9mO0IhmRnqS43UhpO6J1sNLByaBHdqCCaIPUgYGWBskZa8f7QjKXgOOnxQHaLP97M5KBO7aRdiD1Grehe6nf1xTIwxjWNVhrWk5dvPf9VRwUMkkbzZNZYyWLCUkWoVidFMAtLuGPWt8PyAgtY7X+bpDpK1d7Pio9qoI4MzNFl2LxWphYnUdLAEix7Wklhfp154jWZqJ96MuLQr+C9lzIjPZJYAJqLRkvWu0vYhlFAttbrtvgpJcrb5LMXEDMgMvl2khWRvCiu6sbGr/VhzSnc+FPmR60JpriAtI8bQVsM12elyuRXMd6AvgkaEC9Kkgg6iTqZS2ogivaqsY2zh8uSvem5SG2sTxNm8aliX1FWN2SQaO558sbIWXJqlSvysRmfzXewGI+HxpJsOoQiyeY5/f1w+HDNa+zvsssuIfVDZLsjmwrHVV+EWegG+3kTiw0DQJwcSLW4yvaQTuKazqAqua6dzfle1YtyoUvq4Ef1RVHtg3Y/H8MMbolnVZ7KyEmheosABzu7Hz3PzONUUhc8k7ALJLGGMAG5KbQQo25AYoxHiAJV1NgoelqRy9cOa9r9Ul8bmGlfJIFWz7OxPzo4EyaFEI9Qk3HplVqIta1KfQ+R/djM+YtH5LVHC15HlusZxviJaqY8qPw64xSPDjYW6NrmiisxmpiQbOACYUoVyDYOHJdrScH4nJL9nzrribpzZDstQmfEYCk7jFJ2dMk4QIzqqt8MpLbIDskc7RzZaDKSyrHLlS+pJCQsl6gkw0upJ3Dgg7EkHHM4TosQ+QtsOTY42ysDcwBHVe7N8dy2WSa5Yw50QR/Vzrbu0s6wp1MWZ3lY8+fM4rFQPnc3TQcj1UjbHECS8b1pr6Lh46rcQ+s5afLgTwVKr0wJUrpDKHVgxUgf0TYwHdf6PDeDodKTMrHSAxuGo1tAcenyyZrKyZdIozG8TZkw+CIL3sdFgDpBvVV9Lvph0MUhje15JsGr3Sp2MY9lEXetbe9F5LtHEOKZjMd6gjkR0UtINGy5XYb6bvVy9fLC3YQ92bHWoPzVx8PvLgXCq3vTkpcA4pl8ss0RzGWlV44UtwughFZKZO8IbYAncXeCxELpnNdRFJkMULA4GQH3rK9p8yhkcxdzp0r/qEVEvcHZSRq+PljQxn3Qb35rJiCGudlIOnLZJctlI+TltLBuRANhbXnzGrTy9cbiAuWXOq/YmnaHjC5iiA+oK2pm02Q2liKUCtJL9Ddk355nR0QStMTwSQu8JzIjZSAxIDXpJG1bG66GvTnhWRrwQ8LqYiWVuQwmtRddOfojs1xCDMZpdnWILICq7uRptRqNiyb+fS8JjjdGw6exMx87ZCzqAb/T9UqTON3bRkWtq24GoU2+9XZuj0w8jmuYDyS/iPiC79fh92GYQeOuqqXUJrCujKOhMVOwb2t7FgEDoKO/nQ57V2YoTHMXHakPI2UvyDAbNsCD5+divLHGxLuJI5zeqNmg1R0+ZFWfaHs9b9/r64zhtppdShnpGMGXQ0FRTpG2/eEtqJHnXI+WGNHiJSXHQIaWW7Bs6hZ9SwBJ+/FFutogVdm868pXUGBPttpJOwNBR0HwsX1w1ga0aJbhmoHZUIWDA01Cgt3yXp6YF+uiIixS2E/bYNl2R49UpCBH1qojWMAKAAdzsPFWojbyxiOHlJou0/NI4bqonRZQ5pBHRYFiXJFjbUApIo7ErfyGNgbrsnggCgtlxbtomZy5gjivwhTpLMSLs2Au3Mi99q8qwvgutt8kZkbr5rILwbNyHUsMzFiTawSncm9vB540NaRqElxB0KaR9m+INqIyU6sw3YwSLty8Pe6QDgy5yWGNqkO3YTO1vCV/SkhSvfrmFfHFCwjOqYcE7LTxOGL5dCOROby9/Du5GxCSSrDfJfQsvnjEqqzo9i7R9YscwSBz64Y02gIpR4dnIwwkaUIElRyNLMSAQxA0ih7Nb4tz6FIRHmdfRT4PxgO7G6DXz8wSR9xOCw7+SHEx8044tKO7YX+ZXxcf54Y46FLaNQsN2j4gSKvYWB7vL5388Y5Ty6LbEOfVY2aY+eFJyEmc4IBCShiMMQKWTz7wklOuIpdLuY4hI7ai2+Jallfc81KSp06dVHTqBK6q2sAgkXhiU11FYjjsWZnUGXLxqYybIKurDzUNZG+9EDAi+a2ROhB8evtCT5PiSRkMQtjqKBHx07dMC9tra4xN1ACtfieVcHVHHvufs1u7Ivcc+R9QevLGfJIDoUl0mGduEwjzkaQUBEsZ56UAVv6Ne1sed/uXTi7naYBGGcq69VPhOfildY0CdSBpFA6WZq2q6H/XBZH3ZKEy4faghOLTqCV0JuNhoUk1vVAfd1wcTmFuYfmtLomNBzAfBZfORGQ2ENcqVaHyUYtz2Xd+qwSNa420GvYqIxKrBdFt4dirhtiStjTyu/TD2zAi91z3QEGtlcvAs0xJ7mVifzY3+Q2GFvcXFGxoYKREXZfPHYZfMAcvFFW39JhisoPJaG4l7RQKug7M5uMkmHmCLeSFavr45Nj8sXkJSi+zZ1VY7Nzkks2WS72bNQ9Te2h2618sXkQWpHs3tvmcmP652/u4jfwxMg6q8x6LidnoB7ecy4/QjzLj/AMSL+GGmR7hlLjSr3Kz+SsmOedP9HKE/LXMMKytV2VwZXh6858yx/mwQJ+Mjfji6HNTXqpMeHbWM49dDLCo/8MJrEoKEdSurneHKK+rTH9LNN/8ArjUfdiaKveoniuSB8ORiJ/ny5hx8u9GLU06rydoIRyyOTHvhZvvkkJxWalKai4u0Lgao8vlUrquUgB+9DhZk1VW1SHbPMhfC6r6LHGoHr4UFYvMVeiuznaPPaLObm+Erj06EfLFZyr0SSbtDmm9qaU9Dcjn522CBVF1IZ80xu2Jrzog/xti1XEKHOYbocUFecqceZf8AOOKKsOKfcN4hYKFj6G+R6HEY8gqO1U04pZaMnxabr3ED9uHP2QNNL3CuKFHq8LY6jaJxDhRWzz3FgY1N8yPwP7canOFWszRRWJ4/KwO55i8ZnjWytLHiqWeaY4GkeZVtJggFCVzVglVqDviqUtcsYii+nt2sgI9sfPDElA5ntdBRGsfPEpWsDn8yrSMVqicCQjCY8P4iipTIWPoCcUCOqogqOb4vK6d2sH2YLFQI3sFtiw35+/bYUBhdMBzZvVMzOqqUODTZmKVXSKQFbr7MkbgiiCKIIJGKdLGB94fEKgHE7FPJOL5vmuVHpWTU/jGeuFNkhH4mj3hMcZDvZ+KmeP8AFTyjzA/Ry5H4R4nGw4/G34hCTKeR9VW3EOLt+Rnvgko/ADBd6w4/8jfiEJZIfwlVPDxZ+cWcPvEn7ThZx+FH/kb8VOFJ/aqH4DxJueVnPvX95xX1jhP8jfii4MnRcTstxI/7pL8lH7cCe08H/kCrgy9FP/sfxM/7rJ+sn+LAntXBf5ApwJei7/2J4mf93f8AXj/x4H64wPOQfA/JX3eXopf+z/iR/wB3b+1i/wAeLPbeA/vHwPyV91l6KafRxxHrCo/rU/Y2EntzBf3+hV91l6K4fRpxA/7OP+1X9mB+vMGPxH4FX3WRWD6M+IUBUXxl/wAsCe38H1PwU7rIpj6L8/8A/L/2h/wYA/SDB/8AL4fur7pIrP8A2XZ787Lj+sf9keK+0OE/5fD91O5vVifRZnesmW/Xk/5WKP0hwnR3wHzV9zf1Ry/Rrm6ozQAbA0X3rqfDucJP0hw3JrvT5qdyd1UF+iuet8xD+q3UViH6Rwf2O9FYwbuqLb6NJyuk5mPpvoY/twv7RQ3eQ/EIu6O6qk/RRIeebT+xP/Mxf2ljH/jPxHyU7mTzUx9E7/8AfF/sD/zcV9pm/wCI/wDb9lXcfNSX6JfPOf8Akf8A9cCfpMOUX/t+yvuXmrl+idOuaf4RAf8ArOBP0md/j9f2V9zHVXRfRXEP95l/VXAfaV/KMfEq+5jqrD9F0BfWcxNqrTsEFj12xPtNNVcNvqp3JvVTT6LsuDff5i/6v/BgPtLP/Y31+avubeqNT6P4QAO/zFDpcf8Ay8T7TYqqyN9fmq7kxczH0d5WT25Mwf6SD8I8U76S4p34W/A/NWMGwKkfRjkOpmPvk/cuF/aDGXQA+CvurFIfRrw6r0yV5961Yn1/j7rT/qr7sxdP0e8MUAlWo8iZ2APx1YodudoE0P8A8q+7sVw+jnhv/BY/1sn+PCz2/jv7h8Ar7szorB9H3Df+7/8AmSf48B9e47+/0HyU7uzom4y0Q5Rx/qL+7GMzzH8R+JWvhN6IfP5yGAKWSyzBEVI9bsxBNKqiyaBPww/DQYjFPyMJv2oXhrBZQs3aBYwGkyubjUkKGbLMBqbZVHUknYCueN57DxlXfqUkTxE0FKftEIlLy5bNxRjnI+XYIPKyNx5bjFO7CxYF6fFWJ4yaCinai3WL6tmu+dQ8cWgFnRrpxTaVXY2WIwX1BiswbY+JVceOrRmV4uxkMMsUsEoXWEkA8SXRZWVipAJAO+14y47sqbCgF2oPRHFIyT7qpg4vPMpky2TmnhBI7wNGgajRMYdgZBsdwN8a4fo7O9mZxA8kt+JjaaVeR7QvmReUy0+YCgayulFUkXoJkYAuBzUX0wMP0exD7sgV77VvxEbd1R/2odhK6ZaUplwDmCxVHiJJsaG3YjSSawbPo9MWutwsKHEMBA6qcfH55DGYco0kczyRwN3qKZDGGLNpb2UpHOonpy3wcf0ckcwEuAJ5UqdiWAkdEVPxHMwlPrWVMMcjiMSLMkqhz7IfTRW6q9xeAxX0fkhjL2uuuVKR4ljzSV5vtTNFAmakgX6tN3ghIc94SgYprBWlDhCRROGu+jpEbXZ9TV6KDENLi3ompHENGsjh6Jy1Pmm02RdWI6usaR9Go+bz6JXfByCDynHpswmUEESd7mgxCyOVRQiFmsqpJ5UNuuOdhuxhLiHxF2jefVPklDGZiqJOMZ5Uy0hhg05x0jhYM5CO7AKJrAsFSzeH8043n6OR+Hxnz/n+0oYoG/JEJx2URsGjV8wuYbKKqEhHlDaQQW3VeZN8gDjBJ2OO+cBjtKu+iaJRw85UeJZ/OQLbycOrvVhdlmciF2NfaqQLAo3uOV1Qx0j9HIQR4zXPb5JAxV8lDjebzOWgE7Z7INrVmhREc99pqxGe933IFi+Yw/7PYQDUn4/sqbinONZVGSXPDOy5H6xDqihacyjLncAKe70d7t7XtXifZ/C5yNduqnejkzVzUz/KIbJoZIdOeClZhCfsm7tpGjKl/GdIFGxybbFfZ7DZgda9qrveh8lQz8RGVjzSyo6yymBl7kDuvtzCsy+K2BK7g8tQ9+CPYGFoEA79VO9GyPJWGLO6pgM5fdZyHJgmBPF3piuQ1yKiXkNjp9cMPYWD18PPqfmq707T2WucRXiMT5qNpReViWWNhCv+kB2IUNZ8HIqdPUfMPqDCgusHy129isYokBVcYzgyxdJ+KMucRNZiTLgwK2nWIidBJsULLg73thn1NgmsyluvWzaoTyO1A0U85xaRjlRJLJlo5YgS0MXfM07GMJCLVtN6mIPWscnsvs/CSSSNk1o0AenVaZnPa0FoRWa4URn4cn9ezvjikllP2SlQoBRUIj03eq6vpjufVODDgOGFj7w8tLkPw7iVLBPDmZcxlZ5TlyJ1UTRTaS6+JAAykCuW1jfHM7U7Jg4JlhFELRDK7Pkeq5M2kka5nMy5zRPLJHlsvk9nZYiQ0jkeJj4SaBoCueNeB7Kw8ULS9uZx66/mlyTPLyG8lDIZVZI83M44jmlgljhhh1yRTEMqFtaxhSWBfmR7IGN0eBw0dlrB8Et0r7AsBdzuTZc9Dw+J51izMcEsiPKXkgALtNGHsstogHPmfXCZOzoHTtflGnl+fsVtndwySrIeEo3Eo8kryHIyp9bjCyybxtFQXXq1le8UtV9RhncYOPxMo2VcZ3C87Q/8lRNBlpBlsxw95s7DlzEczMWlhcrrsOQV21dAfDzo4c7DxOrMwb+1CJHAkA3orOJ9jpo04g0qyCCJHOS+3Y6STs1ByTtWz4oYSNpc7KFBOTlF+1X8T4Fk8tNnZHhL5fLjLImVEjCN55gBqcE1+Um5sbk0aGDdHG0mQjYKmve4BoO6WZSPJ/XtGZgjysLREx5d5w2WbNKa1vpNKpUgCwNwTV4z4eaCd/EYNa3pNkbKxlX/AKVp4fDHnJBPw+GFIsjmJ2QN30EhUrpliBFDbbkDv7ideUZrrklZiWaO5hPuzKmPKZdGO4ijv36QcfOscQ/EvcOpXXYzRM+9xkyosqB73GjKtORCB9Wf4ev/AMeQ/q5eU49B9Hm/1nHy/VYO0BUSA4lHJJnsr9nxNU+uoWOakYwmnLqI0ul9kkbbDHqHakb7rlggNOo25KPa7jaRx8UVJ8zmnm1xlCjjL5cKWVgGc6Sw5eHmQNsA+djXZSdTyRxROdldVAc084gsn1jPR5bbNLw/LJDRAeg0pk0XyO6fHThx8t0kVQJ2tZhopFM6yLmxmPqzd19ZkEjCNiw8JBJFuvUk8umPNdod4DouORlzC6/ddXD8Jwdw+iY8QyGangycmUEr5ZclGq9zmBB3cq/6xn8QJ2AHWiGFDHcnZM4N4TgOvNc+N0bS7iDVU5DI5vMcO4cOGuyoofvjHII9M+tTrlBNug+0Oje7GxFYaQ4tGRUS0Pdn9y0fDc/l5Z+KNs0U02WypI5MzxrA3v8AE9fDDARZSiCA32Wi+HtEX4eIFPdQjOLGPMQD6vqvre5vreIK0pUb1tYzjXBGXhscMeWbItNnUHcvL3zSs6hVk1Xa6TvW3sXgHNttbJzXeO7vRO+1LZZ8rm8pFMjNkkhdIihUJ9XG66m8MhYBlIHK6OJIA5pbaCMuDw4jdZvK9y2QVFCaZOKhhHQ/1ej8382l8sc97nMwJJPirfzpawM2JWg4bKq8Sy16VWPL5lhyUDaNQB05Xjn/AEf14jjvp+qf2iKaAodn+1GXjj4ZlZmjaJ8tE7MWH2U8ZR4y5vweIEb9dPrj0OcaArmuYTmcOqz+YnVwW70RRycSmk+sgahGBLIUlFGqJVRd1TY4wyntInNVN+K6GUjDDS0w7RiF1gZ5cnmc/wB8umTLAW+XrxtOASOV7+daeuN+NLBCS8/BZsMHGSmg15pLn5FzGU4fFAyySQ5OYuikEq+uBgj17LHSRRwOMmZExhcdLCZDG5zn6J9xLjWS+sZrPx5nXLNlWhTK92wlWQqo8XkBo3289ztekyM+/aztjfQYRzTHhvbrLpmYo3kRsouVgAl5pFmU7ywSBsWTb+iB1OC4rQ4NJQmFxbYGtpZwXtikKZBF1SRKuYGcQIx0CWVGRyNO5Bs7XsW88L7xG3KCRqj4DnZjSknabKW5Mla+KLmTaP8A6hUQCT2fZtB88FxmHnzQ8J/TkpTdte8y2bjZWaZpnOTYxt9rE2Y1ot6dgtda8OnywBxUdOtw0R92dmbQ3U5O0EAbOSQtmTNnI9LZM5cjRMYxHraUrWkAdGrc89qp2LhawvzClYw8pIbW3NKszw9AYUzJzPcxwIqPlrLRzowPeFRZIoAA0a9DuOJ2XiMOXvc7RxcTZ6LfiYpQBlFpxlu0SJJlh3edly8Ec6GeVC87vKBR0+1oABFkfmjpv2O/4fPlzj4rCcJKWk1ugMhl00ZfL5eKePLQSnMM+Y0iWWbSUSlX2VUHrXIbdTy+0+0YeCYojZK14bCyF+d6sykqQrDFPHm7ykssmWmyoVtUcpJaKTV7PtFTy2HMY1YTtOB8QzOohKnwkoecosFWHtBnR35hy7xzTZpcwCzIY+6WKNO6chr1ERgEAddjtg3dr4YAkO5+aEYCQkAjkh8tnjFnM1m4cjMJJ4tMayGN0WZz9qz1JYjJVK/pcgQBf1nhQS4PUODmLQ0o6PjuYEkErZL7aCGaDVE8aREOU7sopawqhBsaqzgR2xhSAc3ofkocBLqBsli8MkQ5XMP3mZzMMkUkmuYsxC7ukZkbSo1aT05Y5kHa94kmQ+Dlp+fNbJMH/Spg1UcmMzG+ef6sG+vMGrvVBjAld9L7HUSGHLG8dsYYF2vosxwMhDfJMDnM00+amkysMsOb7sSZR5dwIo1VWWTTpuwTVeW+2K+u8PnI1rqr+r5MorcITJ5N45JZI8lklilRY2yrksulSSG16a1knfwkbDywB7cgD6o11RdwkLRbtVLikGazGq0ykaNAcqka6yIIiQS0ZAGptgKoDZfWxd29FZpp8lbez3Ctedp9G9ADyAHyx5N3icT1XSDKCl3uKyq8iB7zD8q05UNnMvrKMHeN4ySjxtTLqUq1Eg81JGNWExUmGcXM5pM2GbKKch5ci7FWbN5xmUhlLTk6WFgMqkaQaJHLkTjb9c4m+X896z/VsNVSmvD4+6aJtTq5YuWNszOSzMT5km8YpMVI+bjH7y0NwzWsyclT/I6FtZknMu1TGdzMKFACS7Ao8saT2riS/NfolDAxZapE5PKLGzPqd3ag0kkjSOQOQLOSa9MZsTi5cQf6hTYsMyL7oQ8nBYCW2YK5t0WR1jY+bIrBT8sNZ2jiWMyByF2DiJzEL0nBYCSQpSwAwjd41YAUAwRgG288VH2hiWCg746qOwkTjZC4/Assf9kAKAoFlXYUPCpAv1q8U3H4kCs5VnCRE3SiOAZYG0QoeVxyOhrytWG3LBM7RxLdnegVHBxHku/yDljeqPWSKuRmkNehckj4Yp/aGJcbL1YwkQ2CtHB8tSr3EZC3VqDV7nnhXe57JznVEMPGBVK8ZOISd6I4+8/P0jVyrnV8tsLM0pZkLjXS0XCbd0u5zKxTACWNHA3GpQa918sSKWSL7jiPYrdE124XEykQBAijAb2gEUA+8VviGaUkEuOnmq4LOivUgDSAAOVVtXlXlhZsnMTqiyCqVcEKJehEW+elQL99DfBPe9/3iT7VQiaNgrFoWQAL50OfvwJJO5VhgCl3mJR2UyBc14mqmQLve4qleVd73EpVkXO9xMqvKvd7iZVMq93mJlUyr3eYmVTKvd5iZVMq93mJlUyr3eYmVTKvd5iZVMq93mJlUyr3eYmVTKvd5iZVMq93mJlUyr3eYmVTKvd5iZVMq93mJlUyr3eYmVTKv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://appgame.in.th/wp-content/uploads/2015/04/heart-castle-mobile-friendly-2-600x33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426204"/>
            <a:ext cx="3505200" cy="197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.online-station.net/_news/2015/0324/82788_Screenshot_2015_03_23_21_01_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4388568"/>
            <a:ext cx="3450463" cy="202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5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3810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AsiaSoft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2. </a:t>
            </a:r>
            <a:r>
              <a:rPr lang="en-US" sz="1800" b="1" dirty="0" smtClean="0"/>
              <a:t>Heart Castle</a:t>
            </a:r>
            <a:br>
              <a:rPr lang="en-US" sz="1800" b="1" dirty="0" smtClean="0"/>
            </a:br>
            <a:r>
              <a:rPr lang="en-US" sz="1800" b="1" dirty="0" smtClean="0"/>
              <a:t>Marketing Initiatives – FB + Events</a:t>
            </a:r>
            <a:endParaRPr lang="en-SG" altLang="en-US" sz="1800" b="1" dirty="0" smtClean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254399"/>
              </p:ext>
            </p:extLst>
          </p:nvPr>
        </p:nvGraphicFramePr>
        <p:xfrm>
          <a:off x="2895600" y="1749710"/>
          <a:ext cx="3581400" cy="536290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3581400"/>
              </a:tblGrid>
              <a:tr h="5362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Free</a:t>
                      </a:r>
                      <a:r>
                        <a:rPr lang="en-US" sz="1200" baseline="0" dirty="0" smtClean="0">
                          <a:effectLst/>
                        </a:rPr>
                        <a:t> prize if user shares and likes a video via FB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Free gift at Mobile</a:t>
                      </a:r>
                      <a:r>
                        <a:rPr lang="en-US" sz="1200" baseline="0" dirty="0" smtClean="0">
                          <a:effectLst/>
                        </a:rPr>
                        <a:t> Expo 2015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6" name="Picture 4" descr="Heart Castl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9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content.fbkk1-1.fna.fbcdn.net/hphotos-xpf1/v/t1.0-9/11703046_927903490601486_683892623205560321_n.png?oh=7d314271bec645c163ea3898f53daa1e&amp;oe=5625FCD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21172"/>
            <a:ext cx="4400107" cy="30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content.fbkk1-1.fna.fbcdn.net/hphotos-xat1/v/t1.0-9/11196356_896837617041407_2225977998264147071_n.jpg?oh=9a6f472f80b15a1e21d52531b8026d7d&amp;oe=565642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572" y="2821172"/>
            <a:ext cx="3046228" cy="30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6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841471"/>
              </p:ext>
            </p:extLst>
          </p:nvPr>
        </p:nvGraphicFramePr>
        <p:xfrm>
          <a:off x="1143000" y="1673510"/>
          <a:ext cx="6827921" cy="716858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6827921"/>
              </a:tblGrid>
              <a:tr h="536290"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Partnership with JAXX MIX (</a:t>
                      </a:r>
                      <a:r>
                        <a:rPr lang="en-US" sz="1200" baseline="0" dirty="0" err="1" smtClean="0">
                          <a:effectLst/>
                        </a:rPr>
                        <a:t>Calbee</a:t>
                      </a:r>
                      <a:r>
                        <a:rPr lang="en-US" sz="1200" baseline="0" dirty="0" smtClean="0">
                          <a:effectLst/>
                        </a:rPr>
                        <a:t>) (producer of snacks) to earn in-game items and 89-baht refill worth up to 300,000 baht </a:t>
                      </a: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Partnership</a:t>
                      </a:r>
                      <a:r>
                        <a:rPr lang="en-US" sz="1200" baseline="0" dirty="0" smtClean="0">
                          <a:effectLst/>
                        </a:rPr>
                        <a:t> with AIS One-2-Call (carrier) to get free in-game items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6" name="Picture 4" descr="Heart Castl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9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scontent.fbkk1-1.fna.fbcdn.net/hphotos-xaf1/v/t1.0-9/1925201_917555318302970_6831575207605724040_n.jpg?oh=6c3fe1d9bbd2197b2d509b86b0487e19&amp;oe=561642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551" y="2590800"/>
            <a:ext cx="3341549" cy="334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4" y="2590800"/>
            <a:ext cx="5184496" cy="186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4963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AsiaSoft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2. </a:t>
            </a:r>
            <a:r>
              <a:rPr lang="en-US" sz="1800" b="1" dirty="0" smtClean="0"/>
              <a:t>Heart Castle</a:t>
            </a:r>
            <a:br>
              <a:rPr lang="en-US" sz="1800" b="1" dirty="0" smtClean="0"/>
            </a:br>
            <a:r>
              <a:rPr lang="en-US" sz="1800" b="1" dirty="0" smtClean="0"/>
              <a:t>Marketing Initiatives - Refill</a:t>
            </a:r>
            <a:endParaRPr lang="en-SG" altLang="en-US" sz="1800" b="1" dirty="0" smtClean="0"/>
          </a:p>
        </p:txBody>
      </p:sp>
      <p:pic>
        <p:nvPicPr>
          <p:cNvPr id="1026" name="Picture 2" descr="http://images.playfps.com/THHC/10(2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572000"/>
            <a:ext cx="2090854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248565"/>
              </p:ext>
            </p:extLst>
          </p:nvPr>
        </p:nvGraphicFramePr>
        <p:xfrm>
          <a:off x="2133601" y="1673510"/>
          <a:ext cx="4876799" cy="383890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4876799"/>
              </a:tblGrid>
              <a:tr h="3838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Free item when refill via </a:t>
                      </a:r>
                      <a:r>
                        <a:rPr lang="en-US" sz="1200" baseline="0" dirty="0" err="1" smtClean="0">
                          <a:effectLst/>
                        </a:rPr>
                        <a:t>Playpark</a:t>
                      </a:r>
                      <a:r>
                        <a:rPr lang="en-US" sz="1200" baseline="0" dirty="0" smtClean="0">
                          <a:effectLst/>
                        </a:rPr>
                        <a:t> Wallet, </a:t>
                      </a:r>
                      <a:r>
                        <a:rPr lang="en-US" sz="1200" baseline="0" dirty="0" err="1" smtClean="0">
                          <a:effectLst/>
                        </a:rPr>
                        <a:t>AsiaSoft’s</a:t>
                      </a:r>
                      <a:r>
                        <a:rPr lang="en-US" sz="1200" baseline="0" dirty="0" smtClean="0">
                          <a:effectLst/>
                        </a:rPr>
                        <a:t> own refill method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6" name="Picture 4" descr="Heart Castl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19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playfps.com/THHC/promotion-julyt-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34963" y="3810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AsiaSoft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2. </a:t>
            </a:r>
            <a:r>
              <a:rPr lang="en-US" sz="1800" b="1" dirty="0" smtClean="0"/>
              <a:t>Heart Castle</a:t>
            </a:r>
            <a:br>
              <a:rPr lang="en-US" sz="1800" b="1" dirty="0" smtClean="0"/>
            </a:br>
            <a:r>
              <a:rPr lang="en-US" sz="1800" b="1" dirty="0" smtClean="0"/>
              <a:t>Marketing Initiatives - Refill</a:t>
            </a:r>
            <a:endParaRPr lang="en-SG" alt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666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 err="1" smtClean="0">
                <a:solidFill>
                  <a:schemeClr val="bg1">
                    <a:lumMod val="85000"/>
                  </a:schemeClr>
                </a:solidFill>
              </a:rPr>
              <a:t>AsiaSoft</a:t>
            </a:r>
            <a:r>
              <a:rPr lang="en-US" altLang="en-US" sz="32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en-US" sz="3200" b="1" dirty="0">
                <a:solidFill>
                  <a:schemeClr val="bg1">
                    <a:lumMod val="85000"/>
                  </a:schemeClr>
                </a:solidFill>
              </a:rPr>
              <a:t>Cooperation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 smtClean="0"/>
              <a:t>c. Case Study of Unsuccessful Games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19162416"/>
              </p:ext>
            </p:extLst>
          </p:nvPr>
        </p:nvGraphicFramePr>
        <p:xfrm>
          <a:off x="609600" y="2057400"/>
          <a:ext cx="8001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609600"/>
            <a:ext cx="1102531" cy="77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84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534510"/>
              </p:ext>
            </p:extLst>
          </p:nvPr>
        </p:nvGraphicFramePr>
        <p:xfrm>
          <a:off x="381000" y="1676400"/>
          <a:ext cx="8458200" cy="3025937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Game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325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126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Oct. 13, 2014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3D</a:t>
                      </a:r>
                      <a:r>
                        <a:rPr lang="en-US" sz="1200" baseline="0" dirty="0" smtClean="0">
                          <a:sym typeface="Arial"/>
                        </a:rPr>
                        <a:t> city building, strategic </a:t>
                      </a:r>
                      <a:r>
                        <a:rPr lang="en-US" sz="1200" dirty="0" smtClean="0">
                          <a:sym typeface="Arial"/>
                        </a:rPr>
                        <a:t>game</a:t>
                      </a:r>
                      <a:r>
                        <a:rPr lang="en-US" sz="1200" baseline="0" dirty="0" smtClean="0">
                          <a:sym typeface="Arial"/>
                        </a:rPr>
                        <a:t> to b</a:t>
                      </a:r>
                      <a:r>
                        <a:rPr lang="en-US" sz="1200" dirty="0" smtClean="0">
                          <a:sym typeface="Arial"/>
                        </a:rPr>
                        <a:t>uild</a:t>
                      </a:r>
                      <a:r>
                        <a:rPr lang="en-US" sz="1200" baseline="0" dirty="0" smtClean="0">
                          <a:sym typeface="Arial"/>
                        </a:rPr>
                        <a:t> your own base (dinosaur units) and survive against the Dino empire. 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21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80 % Male, 20 %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Notes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Facebook page with 9k Likes</a:t>
                      </a:r>
                      <a:endParaRPr lang="en-US" sz="1200" baseline="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Bugs within game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Bugs with refill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170" name="Picture 2" descr="Advance Dino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09073"/>
            <a:ext cx="1078722" cy="107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AsiaSoft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Unsuccessful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1. Advance Dino</a:t>
            </a:r>
            <a:br>
              <a:rPr lang="en-US" altLang="en-US" sz="1800" b="1" dirty="0" smtClean="0"/>
            </a:br>
            <a:r>
              <a:rPr lang="en-US" altLang="en-US" sz="1800" b="1" dirty="0" smtClean="0"/>
              <a:t>Overview</a:t>
            </a:r>
            <a:endParaRPr lang="en-SG" altLang="en-US" sz="1800" b="1" dirty="0" smtClean="0"/>
          </a:p>
        </p:txBody>
      </p:sp>
      <p:pic>
        <p:nvPicPr>
          <p:cNvPr id="1026" name="Picture 2" descr="https://static-s.aa-cdn.net/img/ios/904892144/02ad3e78b70451bf24b2c04ffb5ff87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800600"/>
            <a:ext cx="2912706" cy="16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-s.aa-cdn.net/img/ios/904892144/e83e3ba6853e296fb19c6f64de2f0eb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94" y="4800600"/>
            <a:ext cx="2912706" cy="16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-s.aa-cdn.net/img/ios/904892144/924ee37a500a2eec1c9fa114bfe5635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93" y="4800600"/>
            <a:ext cx="2912707" cy="16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8229600" cy="1206795"/>
          </a:xfrm>
        </p:spPr>
        <p:txBody>
          <a:bodyPr/>
          <a:lstStyle/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AsiaSoft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Unsuccessful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1. Advance Dino</a:t>
            </a:r>
            <a:br>
              <a:rPr lang="en-US" altLang="en-US" sz="1800" b="1" dirty="0" smtClean="0"/>
            </a:br>
            <a:r>
              <a:rPr lang="en-US" altLang="en-US" sz="1800" b="1" dirty="0" smtClean="0"/>
              <a:t>Marketing Initiatives - Refill</a:t>
            </a:r>
            <a:endParaRPr lang="en-SG" altLang="en-US" sz="1800" b="1" dirty="0" smtClean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885340"/>
              </p:ext>
            </p:extLst>
          </p:nvPr>
        </p:nvGraphicFramePr>
        <p:xfrm>
          <a:off x="1828801" y="1828222"/>
          <a:ext cx="5257799" cy="533978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5257799"/>
              </a:tblGrid>
              <a:tr h="3838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Extra gems when refill during event</a:t>
                      </a: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Dino</a:t>
                      </a:r>
                      <a:r>
                        <a:rPr lang="en-US" sz="1200" baseline="0" dirty="0" smtClean="0">
                          <a:effectLst/>
                        </a:rPr>
                        <a:t> Gag – post on FB of a dinosaur-related jokes and earn in-game prizes</a:t>
                      </a:r>
                      <a:endParaRPr lang="en-US" sz="1200" dirty="0" smtClean="0">
                        <a:effectLst/>
                      </a:endParaRP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7" name="Picture 2" descr="https://scontent-fra3-1.xx.fbcdn.net/hphotos-xtf1/v/t1.0-9/p526x296/11693820_370330269843384_2272668481239273672_n.jpg?oh=ad746a3c1675eb9d9c5308734ec540e9&amp;oe=56193A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5908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dvance Dino - Google Play App Ranking and App Store St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09073"/>
            <a:ext cx="1078722" cy="107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274989"/>
              </p:ext>
            </p:extLst>
          </p:nvPr>
        </p:nvGraphicFramePr>
        <p:xfrm>
          <a:off x="381000" y="2057400"/>
          <a:ext cx="8458200" cy="3221158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Mar</a:t>
                      </a:r>
                      <a:r>
                        <a:rPr lang="en-US" sz="1200" baseline="0" dirty="0" smtClean="0"/>
                        <a:t> 28, 2015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49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Football management game;</a:t>
                      </a:r>
                      <a:r>
                        <a:rPr lang="en-US" sz="1200" baseline="0" dirty="0" smtClean="0">
                          <a:sym typeface="Arial"/>
                        </a:rPr>
                        <a:t> </a:t>
                      </a:r>
                      <a:r>
                        <a:rPr lang="en-US" sz="1200" dirty="0" smtClean="0">
                          <a:sym typeface="Arial"/>
                        </a:rPr>
                        <a:t>Manage and own your own football club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Notes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Own website: </a:t>
                      </a:r>
                      <a:r>
                        <a:rPr lang="en-US" sz="1200" dirty="0" smtClean="0">
                          <a:effectLst/>
                          <a:hlinkClick r:id="rId3"/>
                        </a:rPr>
                        <a:t>http://fcm.playpark.com/th/Index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Facebook Page with 47k Likes: </a:t>
                      </a:r>
                      <a:r>
                        <a:rPr lang="en-US" sz="1200" dirty="0" smtClean="0">
                          <a:effectLst/>
                          <a:hlinkClick r:id="rId4"/>
                        </a:rPr>
                        <a:t>https://www.facebook.com/fcmth</a:t>
                      </a:r>
                      <a:endParaRPr lang="en-US" sz="120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Playable</a:t>
                      </a:r>
                      <a:r>
                        <a:rPr lang="en-US" sz="1200" baseline="0" dirty="0" smtClean="0">
                          <a:effectLst/>
                        </a:rPr>
                        <a:t> in PC. One account for PC and mobile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Why might fail? Already</a:t>
                      </a:r>
                      <a:r>
                        <a:rPr lang="en-US" sz="1200" baseline="0" dirty="0" smtClean="0">
                          <a:effectLst/>
                        </a:rPr>
                        <a:t> too many existing soccer mobile games </a:t>
                      </a:r>
                      <a:br>
                        <a:rPr lang="en-US" sz="1200" baseline="0" dirty="0" smtClean="0">
                          <a:effectLst/>
                        </a:rPr>
                      </a:br>
                      <a:r>
                        <a:rPr lang="en-US" sz="1200" baseline="0" dirty="0" smtClean="0">
                          <a:effectLst/>
                        </a:rPr>
                        <a:t>     e.g. LINE Football League Manager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20" name="Picture 4" descr="Football Club Manager - iOS Store App Ranking and App Store Sta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533400"/>
            <a:ext cx="10477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FC Manager - Google Play App Ranking and App Store Sta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88818"/>
            <a:ext cx="935182" cy="93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AsiaSoft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2. </a:t>
            </a:r>
            <a:r>
              <a:rPr lang="en-US" sz="1800" b="1" dirty="0" smtClean="0"/>
              <a:t>FC </a:t>
            </a:r>
            <a:r>
              <a:rPr lang="en-US" sz="1800" b="1" dirty="0"/>
              <a:t>Manager</a:t>
            </a:r>
            <a:br>
              <a:rPr lang="en-US" sz="1800" b="1" dirty="0"/>
            </a:br>
            <a:r>
              <a:rPr lang="en-US" sz="1800" b="1" dirty="0" smtClean="0"/>
              <a:t>Overview</a:t>
            </a:r>
            <a:endParaRPr lang="en-SG" alt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245486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 smtClean="0">
                <a:solidFill>
                  <a:schemeClr val="bg1">
                    <a:lumMod val="85000"/>
                  </a:schemeClr>
                </a:solidFill>
              </a:rPr>
              <a:t>LINE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 smtClean="0"/>
              <a:t>a. Brief Introduction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384098"/>
              </p:ext>
            </p:extLst>
          </p:nvPr>
        </p:nvGraphicFramePr>
        <p:xfrm>
          <a:off x="457200" y="2087880"/>
          <a:ext cx="8305800" cy="3108960"/>
        </p:xfrm>
        <a:graphic>
          <a:graphicData uri="http://schemas.openxmlformats.org/drawingml/2006/table">
            <a:tbl>
              <a:tblPr firstRow="1" bandRow="1">
                <a:tableStyleId>{22B35C43-546A-462E-967B-E1F87B359DBA}</a:tableStyleId>
              </a:tblPr>
              <a:tblGrid>
                <a:gridCol w="3012889"/>
                <a:gridCol w="5292911"/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Developer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LINE Cooperation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Founded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September 4, 2000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Operating System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iPhone, Android, Windows, Blackberry, Mac OS</a:t>
                      </a:r>
                      <a:r>
                        <a:rPr lang="en-US" sz="1800" baseline="0" dirty="0" smtClean="0"/>
                        <a:t> X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Type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Instant</a:t>
                      </a:r>
                      <a:r>
                        <a:rPr lang="en-US" sz="1800" baseline="0" dirty="0" smtClean="0"/>
                        <a:t> Messaging Client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Headquarter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Tokyo,</a:t>
                      </a:r>
                      <a:r>
                        <a:rPr lang="en-US" sz="1800" baseline="0" dirty="0" smtClean="0"/>
                        <a:t> Japan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Features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Free voice and video calls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Group Chats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World’s largest</a:t>
                      </a:r>
                      <a:r>
                        <a:rPr lang="en-US" sz="1800" baseline="0" dirty="0" smtClean="0"/>
                        <a:t> collection of Unique stickers</a:t>
                      </a:r>
                      <a:endParaRPr lang="en-US" sz="18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dirty="0" smtClean="0"/>
                        <a:t>Revenue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¥12,596,190,000 (2013-14)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 descr="LIN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5715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5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04800" y="380999"/>
            <a:ext cx="8229600" cy="1200151"/>
          </a:xfrm>
        </p:spPr>
        <p:txBody>
          <a:bodyPr/>
          <a:lstStyle/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AsiaSoft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2. </a:t>
            </a:r>
            <a:r>
              <a:rPr lang="en-US" sz="1800" b="1" dirty="0" smtClean="0"/>
              <a:t>FC Manager</a:t>
            </a:r>
            <a:br>
              <a:rPr lang="en-US" sz="1800" b="1" dirty="0" smtClean="0"/>
            </a:br>
            <a:r>
              <a:rPr lang="en-US" sz="1800" b="1" dirty="0" smtClean="0"/>
              <a:t>Marketing Initiatives - FB</a:t>
            </a:r>
            <a:endParaRPr lang="en-SG" altLang="en-US" sz="1800" b="1" dirty="0" smtClean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042736"/>
              </p:ext>
            </p:extLst>
          </p:nvPr>
        </p:nvGraphicFramePr>
        <p:xfrm>
          <a:off x="1981200" y="1902110"/>
          <a:ext cx="4876799" cy="383890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4876799"/>
              </a:tblGrid>
              <a:tr h="3838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Facebook events to win in-game prizes: 1. Share clip 2. Like &amp; Share 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4098" name="Picture 2" descr="https://fbcdn-sphotos-h-a.akamaihd.net/hphotos-ak-xap1/v/t1.0-9/10356419_841562809257322_6923879170456937241_n.jpg?oh=e30a5cf2e5b72d3adb7205ef21a1659e&amp;oe=5614CAF9&amp;__gda__=1443840805_a8a593dd54bd6d62b936b4cb7925d3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1" y="2514601"/>
            <a:ext cx="3967489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ootball Club Manager - iOS Store App Ranking and App Store St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533400"/>
            <a:ext cx="10477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C Manager - Google Play App Ranking and App Store Sta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88818"/>
            <a:ext cx="935182" cy="93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content-fra3-1.xx.fbcdn.net/hphotos-xpf1/v/t1.0-9/10989133_801571483256455_7163088905794544485_n.jpg?oh=0d7b486c76ce347aecfe11a78c9c9b81&amp;oe=56143E4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14601"/>
            <a:ext cx="4322321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1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altLang="en-US" sz="32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en-US" sz="2400" b="1" dirty="0" err="1" smtClean="0">
                <a:solidFill>
                  <a:schemeClr val="bg1">
                    <a:lumMod val="85000"/>
                  </a:schemeClr>
                </a:solidFill>
              </a:rPr>
              <a:t>AsiaSoft</a:t>
            </a:r>
            <a:r>
              <a:rPr lang="en-US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en-US" sz="2400" b="1" dirty="0">
                <a:solidFill>
                  <a:schemeClr val="bg1">
                    <a:lumMod val="85000"/>
                  </a:schemeClr>
                </a:solidFill>
              </a:rPr>
              <a:t>Cooperation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/>
              <a:t>d</a:t>
            </a:r>
            <a:r>
              <a:rPr lang="en-US" altLang="en-US" sz="3200" b="1" dirty="0" smtClean="0"/>
              <a:t>. </a:t>
            </a:r>
            <a:r>
              <a:rPr lang="en-US" sz="3200" b="1" dirty="0"/>
              <a:t>Marketing </a:t>
            </a:r>
            <a:r>
              <a:rPr lang="en-US" sz="3200" b="1" dirty="0" smtClean="0"/>
              <a:t>strategies </a:t>
            </a:r>
            <a:endParaRPr lang="en-SG" altLang="en-US" sz="3200" b="1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33400"/>
            <a:ext cx="119404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2605871"/>
            <a:ext cx="7543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h-TH" sz="1800" dirty="0"/>
              <a:t>3</a:t>
            </a:r>
            <a:r>
              <a:rPr lang="en-US" sz="1800" dirty="0" smtClean="0"/>
              <a:t>0% events, </a:t>
            </a:r>
            <a:r>
              <a:rPr lang="th-TH" sz="1800" dirty="0" smtClean="0"/>
              <a:t>7</a:t>
            </a:r>
            <a:r>
              <a:rPr lang="en-US" sz="1800" dirty="0" smtClean="0"/>
              <a:t>0% refill partnership to offer bonus gems or extra items when refilling using certain method</a:t>
            </a:r>
            <a:endParaRPr lang="en-US" sz="18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Not too many offline marketing events – relies on refill promotions instead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8333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577850" y="4352925"/>
            <a:ext cx="6408737" cy="269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77850" y="2655886"/>
            <a:ext cx="76788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>
              <a:buClr>
                <a:schemeClr val="dk2"/>
              </a:buClr>
              <a:buSzPct val="25000"/>
            </a:pPr>
            <a:r>
              <a:rPr lang="en-US" sz="4800" b="1" dirty="0" smtClean="0">
                <a:solidFill>
                  <a:srgbClr val="FF0000"/>
                </a:solidFill>
              </a:rPr>
              <a:t>C. </a:t>
            </a:r>
            <a:r>
              <a:rPr lang="en-US" sz="4800" b="1" dirty="0" err="1" smtClean="0">
                <a:solidFill>
                  <a:srgbClr val="FF0000"/>
                </a:solidFill>
              </a:rPr>
              <a:t>SiamGame</a:t>
            </a:r>
            <a:endParaRPr lang="en-US" sz="2400" b="0" i="0" u="none" strike="noStrike" cap="none" baseline="0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50" name="Picture 2" descr="http://static.koramgame.com/web/siamgame/images/kl_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57" y="3352800"/>
            <a:ext cx="4450443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9227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dirty="0" smtClean="0"/>
              <a:t/>
            </a:r>
            <a:br>
              <a:rPr lang="en-US" altLang="en-US" sz="3200" dirty="0" smtClean="0"/>
            </a:br>
            <a:r>
              <a:rPr lang="en-US" altLang="en-US" sz="3200" b="1" dirty="0"/>
              <a:t>C</a:t>
            </a:r>
            <a:r>
              <a:rPr lang="en-US" altLang="en-US" sz="3200" b="1" dirty="0" smtClean="0"/>
              <a:t>. </a:t>
            </a:r>
            <a:r>
              <a:rPr lang="en-US" altLang="en-US" sz="3200" b="1" dirty="0" err="1" smtClean="0"/>
              <a:t>SiamGame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70770"/>
            <a:ext cx="830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smtClean="0"/>
              <a:t>a. Brief Introduction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 smtClean="0"/>
              <a:t>b. Case Study of Success Stories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 smtClean="0"/>
              <a:t>c. Case Study of Non-successful Stories</a:t>
            </a:r>
          </a:p>
          <a:p>
            <a:pPr lvl="0"/>
            <a:endParaRPr lang="en-US" sz="3200" b="1" dirty="0"/>
          </a:p>
          <a:p>
            <a:pPr lvl="0"/>
            <a:r>
              <a:rPr lang="en-US" sz="3200" b="1" dirty="0" smtClean="0"/>
              <a:t>d. Conclusion</a:t>
            </a:r>
          </a:p>
        </p:txBody>
      </p:sp>
      <p:pic>
        <p:nvPicPr>
          <p:cNvPr id="6" name="Picture 2" descr="http://static.koramgame.com/web/siamgame/images/kl_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2891"/>
          <a:stretch/>
        </p:blipFill>
        <p:spPr bwMode="auto">
          <a:xfrm>
            <a:off x="6387353" y="533400"/>
            <a:ext cx="2528047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 err="1" smtClean="0">
                <a:solidFill>
                  <a:schemeClr val="bg1">
                    <a:lumMod val="85000"/>
                  </a:schemeClr>
                </a:solidFill>
              </a:rPr>
              <a:t>SiamGame</a:t>
            </a:r>
            <a:r>
              <a:rPr lang="en-US" altLang="en-US" sz="3200" b="1" dirty="0" smtClean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altLang="en-US" sz="3200" b="1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en-US" sz="3200" b="1" dirty="0" smtClean="0"/>
              <a:t>a. Brief Introduction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54874"/>
              </p:ext>
            </p:extLst>
          </p:nvPr>
        </p:nvGraphicFramePr>
        <p:xfrm>
          <a:off x="1676400" y="2971800"/>
          <a:ext cx="6096000" cy="1371600"/>
        </p:xfrm>
        <a:graphic>
          <a:graphicData uri="http://schemas.openxmlformats.org/drawingml/2006/table">
            <a:tbl>
              <a:tblPr firstRow="1" bandRow="1">
                <a:tableStyleId>{22B35C43-546A-462E-967B-E1F87B359DBA}</a:tableStyleId>
              </a:tblPr>
              <a:tblGrid>
                <a:gridCol w="2837793"/>
                <a:gridCol w="3258207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Founded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Est.</a:t>
                      </a:r>
                      <a:r>
                        <a:rPr lang="en-US" sz="2400" baseline="0" dirty="0" smtClean="0"/>
                        <a:t> 2012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Operating System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iOS</a:t>
                      </a:r>
                      <a:r>
                        <a:rPr lang="en-US" sz="2400" baseline="0" dirty="0" smtClean="0"/>
                        <a:t> and Android</a:t>
                      </a:r>
                      <a:endParaRPr lang="en-US" sz="2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Headquarter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Thailand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AutoShape 2" descr="Image result for asiasoft compan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asiasoft compan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http://static.koramgame.com/web/siamgame/images/kl_logo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2891"/>
          <a:stretch/>
        </p:blipFill>
        <p:spPr bwMode="auto">
          <a:xfrm>
            <a:off x="6387353" y="533400"/>
            <a:ext cx="2528047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39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 err="1" smtClean="0">
                <a:solidFill>
                  <a:schemeClr val="bg1">
                    <a:lumMod val="85000"/>
                  </a:schemeClr>
                </a:solidFill>
              </a:rPr>
              <a:t>SiamGame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 smtClean="0"/>
              <a:t>b. Case Study of Successful Games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59253493"/>
              </p:ext>
            </p:extLst>
          </p:nvPr>
        </p:nvGraphicFramePr>
        <p:xfrm>
          <a:off x="762000" y="1828800"/>
          <a:ext cx="80010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926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886119"/>
              </p:ext>
            </p:extLst>
          </p:nvPr>
        </p:nvGraphicFramePr>
        <p:xfrm>
          <a:off x="381000" y="1752600"/>
          <a:ext cx="8458200" cy="2134178"/>
        </p:xfrm>
        <a:graphic>
          <a:graphicData uri="http://schemas.openxmlformats.org/drawingml/2006/table">
            <a:tbl>
              <a:tblPr/>
              <a:tblGrid>
                <a:gridCol w="2362200"/>
                <a:gridCol w="6096000"/>
              </a:tblGrid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1255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-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14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6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Oct 22, 2013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05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Famous 3D Mobile Card Game</a:t>
                      </a:r>
                      <a:r>
                        <a:rPr lang="en-US" sz="1200" baseline="0" dirty="0" smtClean="0">
                          <a:sym typeface="Arial"/>
                        </a:rPr>
                        <a:t> with </a:t>
                      </a:r>
                      <a:r>
                        <a:rPr lang="en-US" sz="1200" dirty="0" smtClean="0">
                          <a:sym typeface="Arial"/>
                        </a:rPr>
                        <a:t>DIY maneuvering</a:t>
                      </a:r>
                      <a:r>
                        <a:rPr lang="en-US" sz="1200" baseline="0" dirty="0" smtClean="0">
                          <a:sym typeface="Arial"/>
                        </a:rPr>
                        <a:t> + original storyline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218" name="Picture 2" descr="Kung fu hous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533400"/>
            <a:ext cx="10477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Kung Fu House-ศึกชิงเจ้าสำนัก - Google Play App Ranking and App Store St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53340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4800" y="533400"/>
            <a:ext cx="58674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SiamGame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/>
              <a:t>1</a:t>
            </a:r>
            <a:r>
              <a:rPr lang="en-US" altLang="en-US" sz="1800" b="1" dirty="0" smtClean="0"/>
              <a:t>. Kung Fu House</a:t>
            </a:r>
          </a:p>
          <a:p>
            <a:pPr marL="0" indent="0"/>
            <a:r>
              <a:rPr lang="en-US" altLang="en-US" sz="1800" b="1" dirty="0" smtClean="0"/>
              <a:t>Introduction</a:t>
            </a:r>
            <a:endParaRPr lang="en-SG" altLang="en-US" sz="1800" b="1" dirty="0" smtClean="0"/>
          </a:p>
        </p:txBody>
      </p:sp>
      <p:pic>
        <p:nvPicPr>
          <p:cNvPr id="2050" name="Picture 2" descr=" - iPhone Mobile Analytics and App Store Dat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38600"/>
            <a:ext cx="4107025" cy="231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- iPhone Mobile Analytics and App Store Da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038600"/>
            <a:ext cx="3971728" cy="223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18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18419"/>
              </p:ext>
            </p:extLst>
          </p:nvPr>
        </p:nvGraphicFramePr>
        <p:xfrm>
          <a:off x="2286001" y="1752600"/>
          <a:ext cx="4952999" cy="536290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4952999"/>
              </a:tblGrid>
              <a:tr h="536290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aseline="0" dirty="0" smtClean="0">
                          <a:effectLst/>
                        </a:rPr>
                        <a:t>Create LINE stickers</a:t>
                      </a:r>
                    </a:p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aseline="0" dirty="0" smtClean="0">
                          <a:effectLst/>
                        </a:rPr>
                        <a:t>Partnership with MOL (money online) for prizes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048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SiamGame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/>
              <a:t>1</a:t>
            </a:r>
            <a:r>
              <a:rPr lang="en-US" altLang="en-US" sz="1800" b="1" dirty="0" smtClean="0"/>
              <a:t>. Kung Fu House</a:t>
            </a:r>
          </a:p>
          <a:p>
            <a:pPr marL="0" indent="0"/>
            <a:r>
              <a:rPr lang="en-US" sz="1800" b="1" dirty="0"/>
              <a:t>Marketing </a:t>
            </a:r>
            <a:r>
              <a:rPr lang="en-US" sz="1800" b="1" dirty="0" smtClean="0"/>
              <a:t>Initiatives</a:t>
            </a:r>
            <a:endParaRPr lang="en-US" sz="1800" b="1" dirty="0"/>
          </a:p>
        </p:txBody>
      </p:sp>
      <p:pic>
        <p:nvPicPr>
          <p:cNvPr id="1026" name="Picture 2" descr="https://scontent.fbkk1-1.fna.fbcdn.net/hphotos-xpt1/v/t1.0-9/10502093_986211861409363_2034863728409522232_n.jpg?oh=329ba8186b48b49489d82e66d8a32364&amp;oe=5647CCC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2"/>
          <a:stretch/>
        </p:blipFill>
        <p:spPr bwMode="auto">
          <a:xfrm>
            <a:off x="1107639" y="2438399"/>
            <a:ext cx="2626161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Kung fu house - iOS Store App Ranking and App Store St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150" y="533400"/>
            <a:ext cx="10477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Kung Fu House-ศึกชิงเจ้าสำนัก - Google Play App Ranking and App Store Sta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53340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.online-station.net/_news/2014/1110/79914_image005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3009843"/>
            <a:ext cx="4543425" cy="21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430791"/>
              </p:ext>
            </p:extLst>
          </p:nvPr>
        </p:nvGraphicFramePr>
        <p:xfrm>
          <a:off x="381000" y="1729521"/>
          <a:ext cx="8458200" cy="2309079"/>
        </p:xfrm>
        <a:graphic>
          <a:graphicData uri="http://schemas.openxmlformats.org/drawingml/2006/table">
            <a:tbl>
              <a:tblPr/>
              <a:tblGrid>
                <a:gridCol w="2362200"/>
                <a:gridCol w="6096000"/>
              </a:tblGrid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218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140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June 3, 2014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4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First</a:t>
                      </a:r>
                      <a:r>
                        <a:rPr lang="en-US" sz="1200" baseline="0" dirty="0" smtClean="0">
                          <a:sym typeface="Arial"/>
                        </a:rPr>
                        <a:t> collaboration between Siam Games and Line</a:t>
                      </a:r>
                    </a:p>
                    <a:p>
                      <a:r>
                        <a:rPr lang="en-US" sz="1200" baseline="0" dirty="0" smtClean="0">
                          <a:sym typeface="Arial"/>
                        </a:rPr>
                        <a:t>Similar to Kung Fu House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SiamGame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/>
              <a:t>2</a:t>
            </a:r>
            <a:r>
              <a:rPr lang="en-US" altLang="en-US" sz="1800" b="1" dirty="0" smtClean="0"/>
              <a:t>. LINE I am </a:t>
            </a:r>
            <a:r>
              <a:rPr lang="en-US" altLang="en-US" sz="1800" b="1" dirty="0" err="1" smtClean="0"/>
              <a:t>Wukong</a:t>
            </a:r>
            <a:r>
              <a:rPr lang="en-US" altLang="en-US" sz="1800" b="1" dirty="0" smtClean="0"/>
              <a:t/>
            </a:r>
            <a:br>
              <a:rPr lang="en-US" altLang="en-US" sz="1800" b="1" dirty="0" smtClean="0"/>
            </a:br>
            <a:r>
              <a:rPr lang="en-US" altLang="en-US" sz="1800" b="1" dirty="0" smtClean="0"/>
              <a:t>Introduction</a:t>
            </a:r>
            <a:endParaRPr lang="en-SG" altLang="en-US" sz="1800" b="1" dirty="0" smtClean="0"/>
          </a:p>
        </p:txBody>
      </p:sp>
      <p:pic>
        <p:nvPicPr>
          <p:cNvPr id="3074" name="Picture 2" descr="LINE I am Wukung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33400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static-s.aa-cdn.net/img/ios/803598246/211f9602e30416761df7e53000abfa8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189870"/>
            <a:ext cx="3654942" cy="205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tatic-s.aa-cdn.net/img/ios/803598246/c2c1519156e1ae8665f111e29ebde4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88373"/>
            <a:ext cx="3657600" cy="206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5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012877"/>
              </p:ext>
            </p:extLst>
          </p:nvPr>
        </p:nvGraphicFramePr>
        <p:xfrm>
          <a:off x="2438400" y="1825910"/>
          <a:ext cx="4343399" cy="536290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4343399"/>
              </a:tblGrid>
              <a:tr h="536290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aseline="0" dirty="0" smtClean="0">
                          <a:effectLst/>
                        </a:rPr>
                        <a:t>FB event: Share pictures + Like to receive in-game prizes</a:t>
                      </a:r>
                    </a:p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aseline="0" dirty="0" smtClean="0">
                          <a:effectLst/>
                        </a:rPr>
                        <a:t>Predict-winner event during World Cup to receive free prizes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048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SiamGame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/>
              <a:t>2</a:t>
            </a:r>
            <a:r>
              <a:rPr lang="en-US" altLang="en-US" sz="1800" b="1" dirty="0" smtClean="0"/>
              <a:t>. LINE I am </a:t>
            </a:r>
            <a:r>
              <a:rPr lang="en-US" altLang="en-US" sz="1800" b="1" dirty="0" err="1" smtClean="0"/>
              <a:t>Wukong</a:t>
            </a:r>
            <a:endParaRPr lang="en-US" altLang="en-US" sz="1800" b="1" dirty="0" smtClean="0"/>
          </a:p>
          <a:p>
            <a:pPr marL="0" indent="0"/>
            <a:r>
              <a:rPr lang="en-US" sz="1800" b="1" dirty="0"/>
              <a:t>Marketing </a:t>
            </a:r>
            <a:r>
              <a:rPr lang="en-US" sz="1800" b="1" dirty="0" smtClean="0"/>
              <a:t>Initiatives</a:t>
            </a:r>
            <a:endParaRPr lang="en-US" sz="18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176587"/>
            <a:ext cx="3996657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83" y="2514600"/>
            <a:ext cx="4100617" cy="366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LINE I am Wukung - iOS Store App Ranking and App Store Sta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33400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10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 smtClean="0">
                <a:solidFill>
                  <a:schemeClr val="bg1">
                    <a:lumMod val="85000"/>
                  </a:schemeClr>
                </a:solidFill>
              </a:rPr>
              <a:t>LINE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 smtClean="0"/>
              <a:t>b. Case Study of Successful Games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LINE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5715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89932349"/>
              </p:ext>
            </p:extLst>
          </p:nvPr>
        </p:nvGraphicFramePr>
        <p:xfrm>
          <a:off x="1524000" y="1397000"/>
          <a:ext cx="6096000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056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599985"/>
              </p:ext>
            </p:extLst>
          </p:nvPr>
        </p:nvGraphicFramePr>
        <p:xfrm>
          <a:off x="2819400" y="2026342"/>
          <a:ext cx="3886200" cy="71685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3886200"/>
              </a:tblGrid>
              <a:tr h="536290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aseline="0" dirty="0" smtClean="0">
                          <a:effectLst/>
                        </a:rPr>
                        <a:t>Event during Open Beta Test: 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aseline="0" dirty="0" smtClean="0">
                          <a:effectLst/>
                        </a:rPr>
                        <a:t>Double the gems when refill for the first time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aseline="0" dirty="0" smtClean="0">
                          <a:effectLst/>
                        </a:rPr>
                        <a:t>Share page in FB to get a chance to win free items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2" name="Picture 2" descr="LINE I am Wukung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350" y="533400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กิจกรรมต้อนรับ OB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430" y="3124200"/>
            <a:ext cx="361797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กิจกรรมต้อนรับ OB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/>
          <a:stretch/>
        </p:blipFill>
        <p:spPr bwMode="auto">
          <a:xfrm>
            <a:off x="544455" y="3124200"/>
            <a:ext cx="41433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48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SiamGame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/>
              <a:t>2</a:t>
            </a:r>
            <a:r>
              <a:rPr lang="en-US" altLang="en-US" sz="1800" b="1" dirty="0" smtClean="0"/>
              <a:t>. LINE I am </a:t>
            </a:r>
            <a:r>
              <a:rPr lang="en-US" altLang="en-US" sz="1800" b="1" dirty="0" err="1" smtClean="0"/>
              <a:t>Wukong</a:t>
            </a:r>
            <a:endParaRPr lang="en-US" altLang="en-US" sz="1800" b="1" dirty="0" smtClean="0"/>
          </a:p>
          <a:p>
            <a:pPr marL="0" indent="0"/>
            <a:r>
              <a:rPr lang="en-US" sz="1800" b="1" dirty="0"/>
              <a:t>Marketing </a:t>
            </a:r>
            <a:r>
              <a:rPr lang="en-US" sz="1800" b="1" dirty="0" smtClean="0"/>
              <a:t>Initiatives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982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62015"/>
              </p:ext>
            </p:extLst>
          </p:nvPr>
        </p:nvGraphicFramePr>
        <p:xfrm>
          <a:off x="381000" y="1828222"/>
          <a:ext cx="8458200" cy="2210378"/>
        </p:xfrm>
        <a:graphic>
          <a:graphicData uri="http://schemas.openxmlformats.org/drawingml/2006/table">
            <a:tbl>
              <a:tblPr/>
              <a:tblGrid>
                <a:gridCol w="2362200"/>
                <a:gridCol w="6096000"/>
              </a:tblGrid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11, 2015)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11, 2015)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Thailand:</a:t>
                      </a:r>
                      <a:r>
                        <a:rPr lang="en-US" sz="1200" baseline="0" dirty="0" smtClean="0">
                          <a:effectLst/>
                        </a:rPr>
                        <a:t> 52 (TH-Games) (iOS), 107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Oct.</a:t>
                      </a:r>
                      <a:r>
                        <a:rPr lang="en-US" sz="1200" baseline="0" dirty="0" smtClean="0"/>
                        <a:t> 8, 2014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Online Card game involving characters</a:t>
                      </a:r>
                      <a:r>
                        <a:rPr lang="en-US" sz="1200" baseline="0" dirty="0" smtClean="0">
                          <a:sym typeface="Arial"/>
                        </a:rPr>
                        <a:t> from the famous series “The Three Kingdoms”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SiamGame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3. Super </a:t>
            </a:r>
            <a:r>
              <a:rPr lang="en-US" altLang="en-US" sz="1800" b="1" dirty="0" err="1" smtClean="0"/>
              <a:t>Samkok</a:t>
            </a:r>
            <a:r>
              <a:rPr lang="en-US" altLang="en-US" sz="1800" b="1" dirty="0" smtClean="0"/>
              <a:t/>
            </a:r>
            <a:br>
              <a:rPr lang="en-US" altLang="en-US" sz="1800" b="1" dirty="0" smtClean="0"/>
            </a:br>
            <a:r>
              <a:rPr lang="en-US" altLang="en-US" sz="1800" b="1" dirty="0" smtClean="0"/>
              <a:t>Introduction</a:t>
            </a:r>
            <a:endParaRPr lang="en-SG" altLang="en-US" sz="1800" b="1" dirty="0" smtClean="0"/>
          </a:p>
        </p:txBody>
      </p:sp>
      <p:pic>
        <p:nvPicPr>
          <p:cNvPr id="6146" name="Picture 2" descr="Super Samkok - Siamgame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096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uper Samkok - siamgame - iOS Store App Ranking and App Store St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096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static-s.aa-cdn.net/img/gp/20600003491080/1rAVM1mYwdekiLBFGj4YEbg25gt8ib571DXfS1YCFY0L-S2ThiLEtE2Pz9mx2IVsF5E=h9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114800"/>
            <a:ext cx="1447800" cy="257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static-s.aa-cdn.net/img/gp/20600003491080/XDta0v3o-taUULk5lMJxuVu4MjSiNRb2qnS8KdK7iY_ED9UhGq1YjE6ehNhyzv65Qg=h9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956" y="4130461"/>
            <a:ext cx="1435844" cy="255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static-s.aa-cdn.net/img/gp/20600003491080/Rs2wOoA-KLlWWmxKiTnshxeEa2DUG2dODER-VjXX1SbQ3LCNY76jJ7hYU1_2jpHVaQ=h90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114800"/>
            <a:ext cx="1455771" cy="258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99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997022"/>
              </p:ext>
            </p:extLst>
          </p:nvPr>
        </p:nvGraphicFramePr>
        <p:xfrm>
          <a:off x="1238250" y="1950142"/>
          <a:ext cx="6686550" cy="412058"/>
        </p:xfrm>
        <a:graphic>
          <a:graphicData uri="http://schemas.openxmlformats.org/drawingml/2006/table">
            <a:tbl>
              <a:tblPr>
                <a:tableStyleId>{AF606853-7671-496A-8E4F-DF71F8EC918B}</a:tableStyleId>
              </a:tblPr>
              <a:tblGrid>
                <a:gridCol w="6686550"/>
              </a:tblGrid>
              <a:tr h="412058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aseline="0" dirty="0" smtClean="0">
                          <a:effectLst/>
                        </a:rPr>
                        <a:t>FB events: Take a photo of advertisements found on BTS to receive in-game prizes and iPhones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304800" y="609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SiamGame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/>
              <a:t>3</a:t>
            </a:r>
            <a:r>
              <a:rPr lang="en-US" altLang="en-US" sz="1800" b="1" dirty="0" smtClean="0"/>
              <a:t>. Super </a:t>
            </a:r>
            <a:r>
              <a:rPr lang="en-US" altLang="en-US" sz="1800" b="1" dirty="0" err="1" smtClean="0"/>
              <a:t>Samkok</a:t>
            </a:r>
            <a:endParaRPr lang="en-US" altLang="en-US" sz="1800" b="1" dirty="0" smtClean="0"/>
          </a:p>
          <a:p>
            <a:pPr marL="0" indent="0"/>
            <a:r>
              <a:rPr lang="en-US" altLang="en-US" sz="1800" b="1" dirty="0" smtClean="0"/>
              <a:t>Marketing Initiative</a:t>
            </a:r>
            <a:endParaRPr lang="en-SG" altLang="en-US" sz="1800" b="1" dirty="0" smtClean="0"/>
          </a:p>
        </p:txBody>
      </p:sp>
      <p:pic>
        <p:nvPicPr>
          <p:cNvPr id="7" name="Picture 2" descr="Super Samkok - Siamgame - Google Play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096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uper Samkok - siamgame - iOS Store App Ranking and App Store St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0960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7168565" cy="387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42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35197"/>
              </p:ext>
            </p:extLst>
          </p:nvPr>
        </p:nvGraphicFramePr>
        <p:xfrm>
          <a:off x="3352801" y="2057400"/>
          <a:ext cx="3124199" cy="899738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3124199"/>
              </a:tblGrid>
              <a:tr h="536290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aseline="0" dirty="0" smtClean="0">
                          <a:effectLst/>
                        </a:rPr>
                        <a:t>Events during Open Beta Test: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aseline="0" dirty="0" smtClean="0">
                          <a:effectLst/>
                        </a:rPr>
                        <a:t>In-game awards for logging in everyday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aseline="0" dirty="0" smtClean="0">
                          <a:effectLst/>
                        </a:rPr>
                        <a:t>Free rare character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aseline="0" dirty="0" smtClean="0">
                          <a:effectLst/>
                        </a:rPr>
                        <a:t>First-time refill to get rare item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pic>
        <p:nvPicPr>
          <p:cNvPr id="10242" name="Picture 2" descr="OBTเปิดแล้ว แจกไม่อั้น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590" y="3428999"/>
            <a:ext cx="3737310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BTเปิดแล้ว แจกไม่อั้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73" y="3352800"/>
            <a:ext cx="4645420" cy="275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57200"/>
            <a:ext cx="2238375" cy="13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04800" y="6096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685800" marR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3pPr>
            <a:lvl4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4pPr>
            <a:lvl5pPr marL="685800" marR="0" indent="-685800" algn="l" rtl="0">
              <a:spcBef>
                <a:spcPts val="0"/>
              </a:spcBef>
              <a:spcAft>
                <a:spcPts val="0"/>
              </a:spcAft>
              <a:defRPr/>
            </a:lvl5pPr>
            <a:lvl6pPr marL="1143000" marR="0" indent="-685800" algn="l" rtl="0">
              <a:spcBef>
                <a:spcPts val="0"/>
              </a:spcBef>
              <a:spcAft>
                <a:spcPts val="0"/>
              </a:spcAft>
              <a:defRPr/>
            </a:lvl6pPr>
            <a:lvl7pPr marL="1600200" marR="0" indent="-685800" algn="l" rtl="0">
              <a:spcBef>
                <a:spcPts val="0"/>
              </a:spcBef>
              <a:spcAft>
                <a:spcPts val="0"/>
              </a:spcAft>
              <a:defRPr/>
            </a:lvl7pPr>
            <a:lvl8pPr marL="2057400" marR="0" indent="-685800" algn="l" rtl="0">
              <a:spcBef>
                <a:spcPts val="0"/>
              </a:spcBef>
              <a:spcAft>
                <a:spcPts val="0"/>
              </a:spcAft>
              <a:defRPr/>
            </a:lvl8pPr>
            <a:lvl9pPr marL="2514600" marR="0" indent="-685800" algn="l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SiamGame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/>
              <a:t>3</a:t>
            </a:r>
            <a:r>
              <a:rPr lang="en-US" altLang="en-US" sz="1800" b="1" dirty="0" smtClean="0"/>
              <a:t>. Super </a:t>
            </a:r>
            <a:r>
              <a:rPr lang="en-US" altLang="en-US" sz="1800" b="1" dirty="0" err="1" smtClean="0"/>
              <a:t>Samkok</a:t>
            </a:r>
            <a:endParaRPr lang="en-US" altLang="en-US" sz="1800" b="1" dirty="0" smtClean="0"/>
          </a:p>
          <a:p>
            <a:pPr marL="0" indent="0"/>
            <a:r>
              <a:rPr lang="en-US" altLang="en-US" sz="1800" b="1" dirty="0" smtClean="0"/>
              <a:t>Marketing Initiative</a:t>
            </a:r>
            <a:endParaRPr lang="en-SG" alt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2696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 err="1" smtClean="0">
                <a:solidFill>
                  <a:schemeClr val="bg1">
                    <a:lumMod val="85000"/>
                  </a:schemeClr>
                </a:solidFill>
              </a:rPr>
              <a:t>SiamGame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 smtClean="0"/>
              <a:t>c. Case Study of Unsuccessful Games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72656567"/>
              </p:ext>
            </p:extLst>
          </p:nvPr>
        </p:nvGraphicFramePr>
        <p:xfrm>
          <a:off x="609600" y="2057400"/>
          <a:ext cx="8001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7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657341"/>
              </p:ext>
            </p:extLst>
          </p:nvPr>
        </p:nvGraphicFramePr>
        <p:xfrm>
          <a:off x="381000" y="1752600"/>
          <a:ext cx="8458200" cy="2744356"/>
        </p:xfrm>
        <a:graphic>
          <a:graphicData uri="http://schemas.openxmlformats.org/drawingml/2006/table">
            <a:tbl>
              <a:tblPr/>
              <a:tblGrid>
                <a:gridCol w="2362200"/>
                <a:gridCol w="6096000"/>
              </a:tblGrid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11, 2015)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11, 2015)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Thailand:</a:t>
                      </a:r>
                      <a:r>
                        <a:rPr lang="en-US" sz="1200" baseline="0" dirty="0" smtClean="0">
                          <a:effectLst/>
                        </a:rPr>
                        <a:t> - (iOS),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61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March 28, 2014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67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Strategic game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83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Notes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Minimal</a:t>
                      </a:r>
                      <a:r>
                        <a:rPr lang="en-US" sz="1200" baseline="0" dirty="0" smtClean="0">
                          <a:effectLst/>
                        </a:rPr>
                        <a:t> information on marketing initiatives because of deleted Facebook page and removal of game from Apple and Google Stores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1800" b="1" dirty="0" err="1" smtClean="0">
                <a:solidFill>
                  <a:srgbClr val="BFBFBF"/>
                </a:solidFill>
              </a:rPr>
              <a:t>SiamGame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 - Case Study of Unsuccessful Games </a:t>
            </a:r>
            <a:br>
              <a:rPr lang="en-US" altLang="en-US" sz="1800" b="1" dirty="0" smtClean="0">
                <a:solidFill>
                  <a:srgbClr val="BFBFBF"/>
                </a:solidFill>
              </a:rPr>
            </a:br>
            <a:r>
              <a:rPr lang="en-US" altLang="en-US" sz="1800" b="1" dirty="0"/>
              <a:t>1</a:t>
            </a:r>
            <a:r>
              <a:rPr lang="en-US" altLang="en-US" sz="1800" b="1" dirty="0" smtClean="0"/>
              <a:t>. Little General</a:t>
            </a:r>
            <a:br>
              <a:rPr lang="en-US" altLang="en-US" sz="1800" b="1" dirty="0" smtClean="0"/>
            </a:br>
            <a:r>
              <a:rPr lang="en-US" sz="1800" b="1" dirty="0"/>
              <a:t>Overview</a:t>
            </a:r>
            <a:endParaRPr lang="en-SG" altLang="en-US" sz="1800" b="1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676" y="457200"/>
            <a:ext cx="189609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 descr="http://www.game-tep.com/wp-content/uploads/2014/04/pic2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65" y="4724400"/>
            <a:ext cx="340453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7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533400"/>
            <a:ext cx="8229600" cy="990600"/>
          </a:xfrm>
        </p:spPr>
        <p:txBody>
          <a:bodyPr/>
          <a:lstStyle/>
          <a:p>
            <a:pPr marL="0" indent="0"/>
            <a:r>
              <a:rPr lang="en-US" altLang="en-US" sz="3200" b="1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US" altLang="en-US" sz="3200" b="1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en-US" sz="3200" b="1" dirty="0" err="1" smtClean="0">
                <a:solidFill>
                  <a:schemeClr val="bg1">
                    <a:lumMod val="85000"/>
                  </a:schemeClr>
                </a:solidFill>
              </a:rPr>
              <a:t>SiamGame</a:t>
            </a:r>
            <a:r>
              <a:rPr lang="en-US" altLang="en-US" sz="3200" b="1" dirty="0" smtClean="0"/>
              <a:t/>
            </a:r>
            <a:br>
              <a:rPr lang="en-US" altLang="en-US" sz="3200" b="1" dirty="0" smtClean="0"/>
            </a:br>
            <a:r>
              <a:rPr lang="en-US" altLang="en-US" sz="3200" b="1" dirty="0"/>
              <a:t>d</a:t>
            </a:r>
            <a:r>
              <a:rPr lang="en-US" altLang="en-US" sz="3200" b="1" dirty="0" smtClean="0"/>
              <a:t>. Conclusion</a:t>
            </a:r>
            <a:endParaRPr lang="en-SG" altLang="en-US" sz="32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9600" y="16002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752600"/>
            <a:ext cx="7543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/>
              <a:t>Marketing strategies: </a:t>
            </a:r>
            <a:r>
              <a:rPr lang="en-US" sz="1800" dirty="0" smtClean="0"/>
              <a:t>create very organic FB community – events about World Cup (Thai most anticipated sport event), partnership with MOL (refill platform)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Not too many offline marketing events – relies on in-game promotions instead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smtClean="0"/>
              <a:t>Biweekly in-game events</a:t>
            </a:r>
            <a:endParaRPr lang="en-US" sz="1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544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577850" y="4352925"/>
            <a:ext cx="6408737" cy="269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77850" y="2655886"/>
            <a:ext cx="76788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>
              <a:buClr>
                <a:schemeClr val="dk2"/>
              </a:buClr>
              <a:buSzPct val="25000"/>
            </a:pPr>
            <a:r>
              <a:rPr lang="en-US" sz="4800" b="1" dirty="0" smtClean="0">
                <a:solidFill>
                  <a:srgbClr val="FF0000"/>
                </a:solidFill>
              </a:rPr>
              <a:t>2) Top Grossing Games</a:t>
            </a:r>
            <a:endParaRPr lang="en-US" sz="2400" b="0" i="0" u="none" strike="noStrike" cap="none" baseline="0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4050" y="4495800"/>
            <a:ext cx="696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of July 15,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0511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solidFill>
                  <a:srgbClr val="FF0000"/>
                </a:solidFill>
              </a:rPr>
              <a:t>2) Top Grossing Games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57400"/>
            <a:ext cx="41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iOS</a:t>
            </a:r>
            <a:endParaRPr lang="th-TH" sz="18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LINE Let’s Get Rich (see above)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Summoners</a:t>
            </a:r>
            <a:r>
              <a:rPr lang="en-US" sz="1800" dirty="0" smtClean="0"/>
              <a:t> War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Clash of Clan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Clash of Kings – Last Empire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Candy Crush Saga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Pirate Kings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Slots Vacation – Free Slot Machine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Kung Fu House - </a:t>
            </a:r>
            <a:r>
              <a:rPr lang="th-TH" sz="1800" dirty="0" smtClean="0"/>
              <a:t>ศึกชิงเจ้าสำนัก</a:t>
            </a: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LINE Bubble 2 </a:t>
            </a:r>
            <a:r>
              <a:rPr lang="en-US" sz="1800" dirty="0"/>
              <a:t>(see above)</a:t>
            </a: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th-TH" sz="1800" dirty="0"/>
              <a:t>มังกรหยก </a:t>
            </a:r>
            <a:r>
              <a:rPr lang="en-US" sz="1800" dirty="0"/>
              <a:t>Frontier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2057400"/>
            <a:ext cx="411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Android</a:t>
            </a:r>
            <a:endParaRPr lang="th-TH" sz="18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LINE Let’s Get Rich </a:t>
            </a:r>
            <a:r>
              <a:rPr lang="en-US" sz="1800" dirty="0"/>
              <a:t>(see above)</a:t>
            </a: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 smtClean="0"/>
              <a:t>Summoners</a:t>
            </a:r>
            <a:r>
              <a:rPr lang="en-US" sz="1800" dirty="0" smtClean="0"/>
              <a:t> War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Clash of Kings – Last Empire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Clash of </a:t>
            </a:r>
            <a:r>
              <a:rPr lang="en-US" sz="1800" dirty="0" smtClean="0"/>
              <a:t>Clan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LINE Rangers </a:t>
            </a:r>
            <a:r>
              <a:rPr lang="en-US" sz="1800" dirty="0"/>
              <a:t>(see above)</a:t>
            </a:r>
            <a:endParaRPr lang="en-US" sz="1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Kung Fu House - </a:t>
            </a:r>
            <a:r>
              <a:rPr lang="th-TH" sz="1800" dirty="0"/>
              <a:t>ศึกชิงเจ้าสำนัก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th-TH" sz="1800" dirty="0"/>
              <a:t>มังกรหยก </a:t>
            </a:r>
            <a:r>
              <a:rPr lang="en-US" sz="1800" dirty="0"/>
              <a:t>Frontier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Dot Arena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Marvel Future Fight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smtClean="0"/>
              <a:t>Candy Crush Saga</a:t>
            </a:r>
          </a:p>
        </p:txBody>
      </p:sp>
    </p:spTree>
    <p:extLst>
      <p:ext uri="{BB962C8B-B14F-4D97-AF65-F5344CB8AC3E}">
        <p14:creationId xmlns:p14="http://schemas.microsoft.com/office/powerpoint/2010/main" val="5769462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023545"/>
              </p:ext>
            </p:extLst>
          </p:nvPr>
        </p:nvGraphicFramePr>
        <p:xfrm>
          <a:off x="381000" y="1752600"/>
          <a:ext cx="8458200" cy="2532152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Com2uS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93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93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2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July 4, 2012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Action-packed fantasy RPG with over 800 different types of monsters to battle against</a:t>
                      </a:r>
                    </a:p>
                    <a:p>
                      <a:r>
                        <a:rPr lang="en-US" sz="1200" dirty="0" smtClean="0">
                          <a:sym typeface="Arial"/>
                        </a:rPr>
                        <a:t>Over 38 million users around the world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609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a. </a:t>
            </a:r>
            <a:r>
              <a:rPr lang="en-US" altLang="en-US" sz="1800" b="1" dirty="0" err="1" smtClean="0"/>
              <a:t>Summoners</a:t>
            </a:r>
            <a:r>
              <a:rPr lang="en-US" altLang="en-US" sz="1800" b="1" dirty="0" smtClean="0"/>
              <a:t> War</a:t>
            </a:r>
          </a:p>
          <a:p>
            <a:r>
              <a:rPr lang="en-US" altLang="en-US" sz="1800" b="1" dirty="0" smtClean="0"/>
              <a:t>Introduction </a:t>
            </a:r>
            <a:endParaRPr lang="en-US" sz="1800" b="1" dirty="0"/>
          </a:p>
        </p:txBody>
      </p:sp>
      <p:pic>
        <p:nvPicPr>
          <p:cNvPr id="14338" name="Picture 2" descr="Summoners War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572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static-s.aa-cdn.net/img/gp/20600002605981/MCf2mMQb3A5jbiFi115CrLiX-q7kip6I4Jv2flo7jxievPM5XqfPwR-JuqQSwc8NmA=h9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4572000"/>
            <a:ext cx="283464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2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304800"/>
            <a:ext cx="8229600" cy="1143000"/>
          </a:xfrm>
        </p:spPr>
        <p:txBody>
          <a:bodyPr/>
          <a:lstStyle/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/>
              <a:t>เกม</a:t>
            </a:r>
            <a:r>
              <a:rPr lang="th-TH" sz="1800" b="1" dirty="0" smtClean="0"/>
              <a:t>เศรษฐี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 smtClean="0"/>
              <a:t>Introduction</a:t>
            </a:r>
            <a:endParaRPr lang="en-SG" altLang="en-US" sz="1800" b="1" dirty="0" smtClean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581057"/>
              </p:ext>
            </p:extLst>
          </p:nvPr>
        </p:nvGraphicFramePr>
        <p:xfrm>
          <a:off x="384175" y="1657692"/>
          <a:ext cx="8378825" cy="3020988"/>
        </p:xfrm>
        <a:graphic>
          <a:graphicData uri="http://schemas.openxmlformats.org/drawingml/2006/table">
            <a:tbl>
              <a:tblPr/>
              <a:tblGrid>
                <a:gridCol w="1763963"/>
                <a:gridCol w="6614862"/>
              </a:tblGrid>
              <a:tr h="3430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10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0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(iOS), 2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8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July 3, 2014</a:t>
                      </a:r>
                      <a:r>
                        <a:rPr lang="th-TH" sz="1200" dirty="0" smtClean="0"/>
                        <a:t> </a:t>
                      </a:r>
                      <a:r>
                        <a:rPr lang="th-TH" sz="1200" dirty="0" smtClean="0">
                          <a:sym typeface="Arial"/>
                        </a:rPr>
                        <a:t>–</a:t>
                      </a:r>
                      <a:r>
                        <a:rPr lang="en-US" sz="1200" dirty="0" smtClean="0">
                          <a:sym typeface="Arial"/>
                        </a:rPr>
                        <a:t> over 10 millions download after the</a:t>
                      </a:r>
                      <a:r>
                        <a:rPr lang="en-US" sz="1200" baseline="0" dirty="0" smtClean="0">
                          <a:sym typeface="Arial"/>
                        </a:rPr>
                        <a:t> game is launched in one </a:t>
                      </a:r>
                      <a:r>
                        <a:rPr lang="en-US" sz="1200" dirty="0" smtClean="0">
                          <a:sym typeface="Arial"/>
                        </a:rPr>
                        <a:t>month in Thailand.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68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mobile version of the classic game of monopoly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Easy to play –roll the dice,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construct landmarks, and make the opponent(s) bankrupt.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0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50 % Male, 50 %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0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Unique</a:t>
                      </a:r>
                      <a:r>
                        <a:rPr lang="en-US" sz="1200" b="1" baseline="0" dirty="0" smtClean="0">
                          <a:effectLst/>
                        </a:rPr>
                        <a:t> Selling Position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rtl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ym typeface="Arial"/>
                        </a:rPr>
                        <a:t>Unique-character</a:t>
                      </a:r>
                      <a:r>
                        <a:rPr lang="en-US" sz="1200" baseline="0" dirty="0" smtClean="0">
                          <a:sym typeface="Arial"/>
                        </a:rPr>
                        <a:t> &amp; </a:t>
                      </a:r>
                      <a:r>
                        <a:rPr lang="en-US" sz="1200" dirty="0" smtClean="0">
                          <a:sym typeface="Arial"/>
                        </a:rPr>
                        <a:t>landmarks</a:t>
                      </a:r>
                      <a:r>
                        <a:rPr lang="en-US" sz="1200" baseline="0" dirty="0" smtClean="0">
                          <a:sym typeface="Arial"/>
                        </a:rPr>
                        <a:t> named after tourism sites</a:t>
                      </a:r>
                      <a:r>
                        <a:rPr lang="en-US" sz="1200" dirty="0" smtClean="0">
                          <a:sym typeface="Arial"/>
                        </a:rPr>
                        <a:t> </a:t>
                      </a:r>
                    </a:p>
                    <a:p>
                      <a:pPr marL="171450" indent="-171450" rtl="0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sym typeface="Arial"/>
                        </a:rPr>
                        <a:t>Strategical</a:t>
                      </a:r>
                      <a:r>
                        <a:rPr lang="en-US" sz="1200" baseline="0" dirty="0" smtClean="0">
                          <a:sym typeface="Arial"/>
                        </a:rPr>
                        <a:t> (which item to use, roll odd/even dice, where to land next) </a:t>
                      </a:r>
                      <a:br>
                        <a:rPr lang="en-US" sz="1200" baseline="0" dirty="0" smtClean="0">
                          <a:sym typeface="Arial"/>
                        </a:rPr>
                      </a:br>
                      <a:r>
                        <a:rPr lang="en-US" sz="1200" baseline="0" dirty="0" smtClean="0">
                          <a:sym typeface="Arial"/>
                        </a:rPr>
                        <a:t>[spending money does not guarantee victory]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TEhUUExQWFRUXGBgaGBgYGBoeHxwYFRwXGBgcHxgaHCggHxwlHBgXITEhJSkrLy8uHB8zODMsNygtLisBCgoKDg0OGxAQGywkICQsLCwsLCw0LCwsNCwsLCwsLCwsLCwsLCwsLCwsLCwsLCwsLCwsLCwsLCwvLCwsLCwsLP/AABEIAKgBKwMBEQACEQEDEQH/xAAbAAABBQEBAAAAAAAAAAAAAAADAAIEBQYBB//EAE4QAAIBAgQCBgQLBQUGBAcAAAECEQADBBIhMQVBBhMiUWFxFDKBkQcjQlJUkpOhscHSFRYXYtEzQ3KU8ERTY4Ky4YOzwuMkNISi09Tx/8QAGwEAAgMBAQEAAAAAAAAAAAAAAAECAwQFBgf/xAA7EQACAQIDBAcGBgEEAwEAAAAAAQIDEQQSITFBUWEFE1KBkaHwFCJxscHhFRYy0dLxIwZCYpKCosJy/9oADAMBAAIRAxEAPwDy12J3qBecUkbUwDMxjakMATTIj7bHlSGPusaAYGgA1pj50AhlxjzoAaDQAcMY2oGAJ76YjqMeVIAtxjG1AwFMQW0x86QCusfKgGCpiD22MbUhgnY86YHFNIA5YxtQMATTEOtseVIB91j5UDY3D3ijBh7u8cxQRauWjlSFn1GPYb5jfNbwnafKkUtDbqGTOjDcfOHf7ZiBTQDBKsGj1d+8GImO7lPjTAFhuGs7FmbQnXTvpXsBfYeyqCBoBUG7iIuJxQU95Ow7x3n+ndNNILh8HilcaTp7x/VdPMUNC2j8Th1uCG0bQBu/u9unKlewymvXHstr5Hx8x5c6loxiuWRdE2jB52/6H8qL22k1PiVpqRMeHNAx94j20hs5ZI9tAkFoGXHRPoy2OulQcltI6x42nZQObGsHSHSEMHTzPVvYvW5bycIZj1vh/QPB21A6hG8bksT5mQPYK8VW6fxU5XU2v/zZLzTfrYXKKW4lfudg/o9j7M/q86p/G8X25eK/iOw39y8H9GsfZnw/m86f43i+3LxX8QyrgO/c3B/R7H2Z/VR+N4vty8V/ELHD0Nwf0ex9mf1eVH43i+3LxX8Qy8hfuZg/o1j7M+P83lR+N4vty8V/EMq4Hf3Owf0ex9mf1UfjeL7cvFfxCxw9DMHzw1j7M/qofTWMWjnLxX8RWQh0Nwf0ex9mfD+bzo/G8X25eK/iGVcDv7nYP6PY+zP6qPxvFduXiv4jsc/cvB/RrH2Z8f5vKmumsW3ZTl4r+IrI7+5mDH+z2R/4Z8f5vKh9M4xbZy8V/ELIR6G4P6PZ+zP6qX41jLXzy8V/ELIb+5eC+jWPsz4fzedH43i+3LxX8QyrgOHQ3CfR7P2Z/VTXTWLeycvFfxCyE3QzB88NY+zP6vKk+msYnZzl4r+IWQh0LwfLDWPsz+qnHpnGPRTk+9fxCyF+52D+j2fqHx/m8qX43i+3LxX8R2OHoZgvo1j7M/qpfjeL7cvFfxFl5HR0Nwf0ex9mf1UfjeL7cvFfxHl5C/c7B/R7H2Z8P5vOj8bxfbl4r+IZRv7l4P6NY+zP6qf43i+3LxX8RZVwHHofhMpX0ezB5ZDHuz+XuoXTeL7cvFfxDIuBn+kvQK2UzYcZGX1VkkGOQnVT4SQdtK7HR3+oJuWWvquO9c+DXHZYqnQT2aM8yfDkMFy9qSTJOvv7or2CaauY3oDs3BHZ1XSVn3Eee4piLVLisojUeO+n41GwFbxSwwcvBKkbry27vKmhMJwy2wbMRBYQB3DTU/650MEXI9YDKIA0Pj5VAZmbyZruV2jWJidZ567VPcMfi2zOFQEXQTmOkbACI5aT7fGgAfFcSpcKIYro7955L4xzNCROFwQplpGdCKBCVCaACtb03oGexfBPZC4JTzZ7rHzUhR90++vD/wCo5t4hrgorxu38kaqUfdRuOsrzNi3KLrKLBlF1lFgyi6yiwZRdZRYMousosGUgcT43aw7WhdbILrMockBVKqX7TEiJiB412eiOjpYiXWp/ocdOOvlsK56aGN4P0yNrBN1j21uJaw5sq57T9dmzGCZfbltXp8V0XSrVoznG+2714aDnOMp3Wxtj8b0susl9eutobYDzbWQEF4W9LguSu6yHAbQ8qto9FUKMlKnFJrS+35sUZwTTtf8Ar4Gn4vxG4rYW3auW81+4VNwpmWBba5mVQw3yyNY1FcPCYLDzqYiVSFlF7HuWok0lrw+pleMdLbhwzEvbJuLiA9pBD2epMZmOYnlrIHrCK7NHoyjSqZqdOzWx670/kShOCknwsX/C8azYTFMrwy3cXDHWMhPiOQIGum9YsdCP4nRU1e6dvjeVn3CzJ67lb5FFw7j94W799b9u4LVjCu4IzZswMrmD9kgZgW1JI5V0MVhaVRRpVY3TvbdZpNsbnB6Wtq/WwsuAdK7t++iMEAc3wU7Oa31JaNA5f5IBzKurAiubj+hsNTwkpRjZxV7/AL/EV43suQHjXSEm69s3raZMXh7Qs7XGU9W2ec0wcx2EQDzrV0bgadGMJU46uKbl4O3rchqcV4P6kThHS9upU9ZZt5FsZbTq7Nf64n1CCX37IgNqNatxHRlGvO9SF21q9dLJet4pTi2+/gBudLLt9bas1sBzZc5WRSh65UKmLhMQSIcK0jarcP0bRw7zUo2drb+Kf0Gpwi2/j8j0Vrmpr51NXk2SUdDnWVGw8ousosGUXWUWDKLrKLBlF1lFgyjLr6HyqdNWkgynh3TPEi3xDEW2B6ssrAj5DOoJ9hP419K6Kk5YOm3ttbwdjnYhWmVWJXUEsBA7LiIPcDyAjSK6CZQC4diZfmPLmdddfOmxl2pPPbw/GPy/GoCDIgHmdzSAMxgSaQGb4pdViSus6GRuY0jx2qxDB3PiEyrrecfUXvj8KNrGlcrESNBUi1IMLJpDsK5d7qAuK3djegLhC4oGev8AwZ3P/gbXnd/6hXh/9QK+Jl/4/KRvoK8EXl7izTd6u1nWy2VzngswAZlRcpkgEbkSdqlR6FpuMVNvM1fTdv4Pza10LLrS7tf1rqGu8ZsqSC+0/JfVlGYoGC5S4G6gkj2VQugK+ezatfbvtxt9L3EpXV0vX7cwV7jSjDekhSVKoQpOX1mVNSRsCTrEGJGhpQ6Jj7U6Mm7Wunv+pJLW3O3HmAHSEZmUi2SFRpS+HWHuLagsE0aWkCNfCt66Aot/ql67vpqJ7L/S26/ELjOkVhAxDhoI07SyM6oxVisMFza5Z2rLR6Bnn/yv3eW318LgrvZ60v6uTsNjkuAlGkKSDoykECYKsARoQdudY5dF1KdeFOrsk7XQN6XIeH4rZvKikqS6ockFlzMucLnKBc0SQDBjlW2p0dicI5VMPKyS462tf4fUUop6SW/622XCYnHWVcK5UMAo1UkKHMJmcKVQE7ZiKjh6PSNSn1kJuz11e3++dhOEOHr69w7B4y1dLdWVYmC3ZIzBiQGllGdSQwzCRoajiKPSFJQlKb22Wuxv1tDJDgA4dxm3euNbAylXK25DS2QHPoUAWBGkzB2HPTieja0KUpQm3J/qu9vpviDjFWv/AF5/Q43GMKCxzrqJY5H9WSsscmiypEtpS9h6SSS6zZs1YZIv/b8v3JmJxiWozGMxMAKzEkCWhUBJgakxWClhcZi6jk3rHS7exrct+g8sUtER8PxLDsQltkOaPVU5TKlwM2XLmyycpM76Vqq4XpKMetlP9N3t1+K7u+wskOHr+weN4zas3GzL2vigSoJY9aSO1C7CNBJJ5Ca00sDPFYWDnVlru2ra19OIKCvolv8AL13EjHYy3bZTcyAEPLsfVFoBhAyknUjSR7TVWBw2IlRnGNSScG0knoJxi3e3DzO2sTaZesGUBMwllKlMolgQ4BWBrsNDWatDpCnUVFzbc+enP4cxqENtgK8Tw+sESzL2erfOxILKeryZ2kAkNBGm9avY+lLqPWbuL/vyFkhw+Xz2Dl45YMRdBkAyFcjUFgCQsBiFMKddNqxroPEvh4+v3J3tu9eu4k2MYjkBHDEojiJ9S5ORpiNYOm9UVeiq9OKlK2ry7fWgXXrltIdnpBZYE5mEO6gFHLHJuwULmiNTp2ecVsq9A1E11bvxvpr5hs2/QlXeI21QXC4yNlysJIOf1YygkzWGn0XXnVlSsk47bj0Ip4/ZkDMMuR2LGRlKNbTIbZXNmJfbfbQzW9dAz6p3fv3010tp3734bBevnv2bgycXsnN8YAVV2YMHUqLcF5DKCCAQSN4IMVRLoPErh4hdDcBxRby3CoICOyAme0AqsGggESG2NLHdHwwrhlbu9t+Vv3Gl8r/M8p6b4TrMddymGJUEd46sE6eAnWvadC05TwkEufzZycZJRqalLwzDNcBCKWQ8idPMdxj/AFM12I4dSMUqtiQvBkQ9sOp7wf8AtVvs8N9yHXN7CwxOD6q31gYlB3wdPZH+uVQng45cyYRrtuzQzCOstGpMNvMhgCpB7iCPzrDUi4uzNCd1cr+IXL1wsUts1tPXIBygA822HtpxiNtLaAsgWV6+4JdtLad5/Ic6W3RD2le1wyWY5nYyx/LyHdUi5KyBi4ZmmO4UXRSHcZctd1ArCt2u+gLBCgoGekfBjxNepNgntW2Ygd6PBn2EV5Xp/Cyc1VWxpLvV/mn4nQwkk45eBe8R4GbnXKLoW1fbO6taVytzKFLI5YZZgToTvBE6V0OmaSppVIPMlbTZ60LHQnmvFnMF0dW26kOMilmjqxnzMhU/Glj2ZJYALPLMRV349SS92Dv3ethF4ao9rJLcLnCLhmuTC21zhIlbTqyymbfKgUmfHwrCukaEcY66i7NWa5+kT6meW19bjMZwUM1zI/V27rW2e2EBGe06uGU5hlJC5SII1netNHpumo/5YNvl62kZYed9GD/Yj5VtnEN1Nsg20FsTpcW522zduAuUEBd5M1ZHpygtcju7X2bvXITw073ui0s2cr3nzE9cymI9XLbFveddp5VzqnSMJKj7r9x689mwmqEtdduwquHcBNp7LC8SLSIpi2FL5EyQzK2qH1srBj/NFb6/TlKdOUVB3atra3eRWHne7e+4/i/BTfuFzdgEWwAbeYobTZuwxcBQ3Psk+PKqsH0vSpUI05Qd1wsOVCbk3FhuD8MNhrh63MHAAUIEUQWOYqpKlzMEqFEDaqekelKeJpKnCNtb6/QlToSjK7Ym4cwYPbu5XF+7eBKBhF5VRkK5hMBdGkeVal01Rayyg7WS719Cv2afEiYbo9ltX7fXFuus9UWKARreOaM2v9rtp6vjo6nTdKUoNReju9nBr6klQqLevVv2J/GMEb3Vw4UIWJVkzqwZcuq5l7Q3BMgEnQ1mwfStOjOo5RfvSv8AZhLDyaVnusQOGcANm5aYXyRbABi2FZwEKZWZW1TWYYMZHrRtor9N0Z0pQjB3atrbzEsPO+rJfEOFm41xluFGc4cr2AwVsMzOpjMMwM6jTbeqsH0vSo0YU5Rbte/i2vmOVCTk2n6aswvFcD1xU58mUXR6isD1qhdQ+kCNiDPhvVWA6SpYVTWV2buuS7+Q6lCcrWYLCcLy4e5Ye4zi5n2GUILgjKilmyqNwCTqT5UYjpWM8RCrCOkb7d99v2HGg0nd6/sQF6NmQ3WrIKyosAW2VQVGZOszM2uaS8A/Jrf+PUL/AKHbuK/Z6lto/h3R82XtOt4t1UGBbVGfLmhDcDRkadQwbbQgaVKHTdCTUbON9Lu2nxIzw9Sz38iR0a4cbFt8wys7k5c2bJbEi1bzQJyrO2naNc3pnFwrSjCm7pat8/t9S6hCW2W318zh4VcW4btu/lfPeZc1oMAMQVLqRnBYhkUgyIjUGa2rpuhKCjOD3cNqsV+zT4ncXw1hh7Fiw0G1csEM+sLbaWYjQMeeXSdqqwnSFKeIqVavuprRfDd8R1KU1FW1et+8iXejZYu/pDC7czZyEhWLNaaMgeRbi3lK5pMntDar49OUI6KErd2wXs9TivV/3BYno6SFtiCrYg3bjrFsJbZES5aW2CxYOF79OcxJ0Q6Ww0qbne1r+7vfhx2EHSqqSXn64F4gFrrmLD4y41zaMsqikbmYyzOnlXFxeK9tlTyxd1t5vTZ8bF9Ok6ad2YF8SlzEtfBDIxYGOSuqKP8Apynz7hX0PorDPD4SEX3/ABZ5rHVesrStyt3EPo7GHvNZfl6p+ch9U/kfEGt0I290y1PeWZFpxZ0J0qTiyuLZU8XxWa31Kalj/wD0+Q3oqaRyrayymtczM/6Yqucp0RURSeYRQsnzyzXOrJXNdO9iVhJZWu3mZbK6kSe0Qe7YmY0rNKT2IsyldibzXX6xxHJV5KvIefeaaVi+EbA3tzQTBC2ZigQUWhQOwF3JpiErkUAFa4Y2pDOYbFPbcXLblXXYj8PLwqM6cakXGaumEZOLutprsF8JF5QBcsq570YrP/KQQPZXFq9BUZyupNfHXz0fibI46SWqJI+EpyQowzFiYADySTsAAup8Kr/L9PteX3Je3vsm2wVjiT2etODyGCVttcGY7mCMvZJ7j7Yo/L1PteX3I/iP/ExP8Snkg4ZgQSCC4BBGhBBXQgiIo/L9PteX3Je3/wDE5/Exvo5+uP00fl+n2vL7h7e+yL+JjfRz9oP00fl+n2vL7h7e+yd/iU8T6Ofrj9NH5fp9ry+4e3vsnP4mN9HP2g/TR+X6fa8vuHt77Iv4mN9HP1x+mj8v0+15fcPb32Tp+Epx/s5+uP00fl+n2vL7h7e+yc/iY30c/XH6aPy/T7Xl9w9vfZOj4S2P+zn64/TR+X6fa8vuHt77Ij8JbfRz9cfpo/L9PteX3D299k5/Exvo5+uP00fl+n2vL7h7e+ydX4SnP+zn64/TR+X6fa8vuHt77Jz+JjfRz9cfpo/L9PteX3D299kX8TG+jn64/TR+X6fa8vuHt77I7+JTxPox+uP00fl+n2vL7h7e+yN/iY30c/XH6aPy/T7Xl9w9vfZEPhMb6Ofrj9NH5fp9ry+4e3vskjC/CQuaLtl0U/KBDR7ImPKq6n+n0o+5JN89PO5KOOV/eVjYYLitu8ge1cVl71IPv7vbXDqYKpRnlnHx9a+rm6NSM1eLM1++V70r0X0ft58oOfTaQfV2I/Gu5Q6Do1oRnGWj5fcwVsc6V047DL8X6QYrGXfRtLas+Qqs6wYOYnXKIkgd1dOjgKGDTqbWt7+hmliJ1rLZcuV4atpzbQygUAE6zA3Pnr99ej6Kr9fhU3t1v4nHx9N0qrRDx9jMIMgpqrDdf6r+UTqJOuULfRmeMiEb7bE5m5ZZ18ddqHKy5krIgY3E5QVUyzaOw2A+Yv5n/RzTdviWRVyuwSDN2tjEx3VzMTPLsNtCnmuH4zjutYKAVtWyQi95GhYj8KhDZfiTjG20i27h23qRMdcuHbagAINMAovGkFyM+MB+Q/upizchJjAPkP7qAzch/wC0P5H91AZuQNsUPmP7qBX5DreLEgZGE8yPxoDNyPTOhOAL2nt4JrdriGYMl+5rNr5apIYIw0Og1AINOxByuepjG8RTG2rRspcwoszdviAxuBT6q59CXEZcuxmaZE8S6fsLpOPXDXMOLt5rb2nkFnUZutVWVTlIkNpow8aTRZGW4xjYwH+7f3UiWbkcTFgbo/uoFfkE9P8A+G/uoHm5DWxM7W7n1aWnEL8gtp2iRZunxyGoucVvQX5MNF36Pf8As2qPXU+0vFD14MYcNd5YbEfZN/Sjr6XbXig14MKti8NsLiPsm/pS6+l214oNeDIuIxWUlXtXFI3DLBHv2qyMoy1TQnK21ABjB8x/dUhX5BRxEfMf3Uh5uQx8cp+Q/uphm5HExqj5D+6gM3IJ+0h8x/dSDNyBtjByR/dTFfkPTHAbI/upBmtuH+lyJ6q4Rt6vOjTiPPyO4TiNyy+e0L1tvAb+Y2PtqFSnCpHLNJocakou8bom4zpLcuXVvNbZbq5e0qxLIZViJ32qGHoQoRyQem7kSq1XVd5I1vAsdhMRcfEhXs3wpZkYdkM3ZZ1Pc2bUbg6+efpKTcEo73r8/oSwMJZrPdsLNrJYZ1YMRsIIkd0mPZpVXRvSCwlXLP8AS9vLn+/2L+kMG68NP1LZ+xWXGV2EkjWCR6ynbbwPKvZVqrjRdSFnpdcH381sZ5unT/yZJaELGYFgLma4CEB0TcmYAaBpr87XQx31hljYyyKEX7zW1WS0vt/3abMt9q11NUcPa92tOGv9d5msQeQ35CivJQV2FODm7IeqhI7++uHObqNs60KappI7xMIIeWlhMBZBIgHXlVuHd424FVW6le2jIC44D+7f3VeQzchHHA/3b+6gM3IGMUPmP7qBX5BRjx/u391A83IJUSYqAFQAqAGtQItujnEnt3UZXK3LeqHvA1j2a+wmpplUlY9V6RfDIluwosW82JZRmDepbbn4nvAouRSueO8T4texVw3cRca455nkO4DYDwFRZclYjTSGczUAPtHWkwRd2bQIErlmdQRrG861nlJxRYkmVi4khZ+MDZd8qxMczl2q90ocCpTlxLi0lydfTt+VhfDvTx+8VkdBdmPiy3O+L8ipvcRxKMVZ3QiNGUAwdRoVnUEGrPZaD/2rzI9ZPiNPGMRH9q3uX+lHslHsofWz4l7Zxqi2FEDw3kHv1M+2PbWWWGU0m9HxJqdm7K6M69oF3y+rmMf685rbG6ik9pBK97EzhnArt8kW0JiSTyEd5qM6sYfqZLKaTor8HN7ExcvfE2d8zaFh4A/jVuV2u9hROrGLyrVml4z8G+Fu9jCv1d1EHrNKvsIPc0ke8VTQrKtsTXx9bQlKVNXnZrlu+x5txbgF7DOUvWyjeOx8jsatbadmWRakrxdyAbFGYllJfDXVQ8+tqOfcY/L31XNXevcY5v3nmBYq5rod9/yqdOKSJ0wSkmrLItFB8aAJnCrhDwATmBBgE6bkwOQjWqq0M0S6hPLPU3PBsC7oHBRU+czZRpp3fnXLlTza3OlntoXlvoRbxHbOJXzswfeSYPurp9H16uHVozvHhu+xzMZCFV6xs+IO/wDBrvnxtwqYkC2ATGg1LETHhW94yyWWCVtnfw4GJYe+1sqONcLwmFQpay5zuWYFz5/0AArm1asqkryZvowUFojA8TswAw2PKnHbYJbLgCxyqp5T/wDdH9BVsI2u+JXJ3sNqwiKgBUAKgBUAKgBUAKgDhFAhjA7gwRsRQJoELffTuKwQ0hgnuRTEb7hPweYhbFu/fwd2/wBcwVbKPke2rR8axgw3crQBBzbgVKxBz4FZ026F4jhlztg3LDHsXgND3Kw+S/gdDynWFsHfMipPGeyFCkd5ms8qV3qXZ9NCKMVcK5esfLGWMxjL3R3eFWuRDKWCcbxWnx76bSFMag6SumqqdO4VDTgPKAxnW3XLXXZn0BLAA6AAaQOQFGaxJQOW8JScySgTMPw8kEAkAcpPn7Kg0nrbUGlHQsLPClPVC3PaAnOAFmYgEHmZ03pOS3sUqip/rsuB6bwPBph0JvMoS2OzlQw2beYJnuE+PKtOGwcasr2zO+x7revsYcTikllbtv5guJdJlcm2CerGUkCc2saidI1Gmw2BrrVejp1aaV7Sb04Pk9+77GCGJ6ublFXVteJD4txBLaC5Ycs2caHZZBIMbyCAe7Twrk4TB1VWtiFZJ291ptvdbadGVWVSh1kFpz/b9y7s4+xjbSrfFpidGBOx5lSRKnnG3nW7FYVwm4tP6+RXh5pU1OLXP09phukXQjIWbDHrEGuU+sB+YrnyoyjsL6WPpTdnpz3GMvYODqCCPMGqrmuVOMtpHbD1NMjkS2AshFSuRscLHvpgar4M75XGEAwzW2AOk6FWIE94B9gNU4i+TQto5c3vHqXDOGtZVhbQNBJQTAi4c2/JVLEaToKpgryRZOfu2MhwrjN7EYmLlm3bcPAa1nV1AGYO0jK1o+qddztWqrQcfeKaddS901nSJ7iIFLEFxEjcaan2VRJveWQy3MY1grbPV4ZypGrtlUnxh2De8GkrJE5O7MtjcKSskQA0wfIgfeR7qE/eIte6VfEDqoJkhd/AkkVfT3lU9pEqwgKgBUAKgBUAKgBUAKgA+Fwdy5PV23fLqciloB2mBp7ahOpCGs2l8dASb2B04LiSJGGvkd4s3D/6aXXU+0vFA00dPAMV9FxH2Nz9NPrIcUIL+7V0xBTx1PZ8xE76aVV7TDmX+zT0WmvPlfUm9H+EPh79u9dRLi5W0DEMhIKhgSMouKZK5uzInuIFi6d95F4Wo1uPW+ivSbC4LDrZF3E4khic1wDMA5JMZm9VQCdzz3JAqSxdN8SPsVTl4lPxvHYO5evYm2b127ibZstaukGyq9kM5UAyQACFkiSTprB7XTtcfsVTdb15nlVjozd1BZOyY3bUxIjs6jf3Gq3i4cy1YSeuq0H4fgeIMD0e9r32n/HLUnWp9peKKsjW1G04LwFcMA920zMZ7YViLfiQV2HfGv4aKdShHVzXijLVdSWkUy04nYtXIF1QZ+XlKHKmUSPCCeROnParozpV/wBDUvg7/Iz5p0buV1b1oZu5wMBiAez8kk6g9vslUDEnsbAc1jeq5YOavwL6fSdGVlve7w47tSz4JwGyrZsVc0HyEPhOrd3fE/eJccFO/vFc+laMl7vr1u5k3iNxWu2mtqi20JlASDlVxmGu5BnYnfvIlVsE5KzWhUsXQn7stb289nwLrhuMsW85Zl6ySSoOaAZOUDYADQn+tOh1lKknVjl7PNGSvRlUqqMHfzS5XKrE3h2iqW0zcu1EDXePbAgedKri5Slfz3/3uvt5m/DYRwhao2+S2d+98bbCpbDXSZLow7pMj/CQug8NvCqYzUf0v1zNl3vRKcsFADAZYIKaEQykn5I3gkz3Gr+vlNrq3aW+70ellrq18DFOEqcpSqXcP9qS2a6+7vvx2rxJfAeMTcZLgJIPYOnqDSM0kAifHfnXLxUsRhcQq0pXi9Ja6L4K3h6ZojRpVqfV5Wt649/1Lfi3AMPigfVVwPXXfwzLJzeddKUIzSkt+xreTSnRSTWh51xvo9dsHtCV5MNv+3tqhxcdpfGcZbCmTBM5hRP+u+mtRSsjmI4dl3b7qssVZ0yLhMS9m4ty2croZU+I/I7R3Gk1dWJJ21PauhfTiziH6uCjC2hOaILf3gXU6BtvAjuqrIoMnrM11prIYkKgJ3OUAnzMa1JzFkZj+l/F7bYi0bZLlSQyhT3gHlvBPuqM4vaTjorBeJ4uyLZY5WgbwDVehPK0eY8V4ikshBJ9bSIk6gGpU4XvJkZt6JGdv5iSW3NXxa2IrlF7WSuD8JuYl2S3llUZzmYLovdPOSB7aoxWLhhoqU72bS0V9pKlSdR2RAFaSsVACoAVACoAVACoAu+jmJZEv5TEmwPezj8DWDGU4znDN/y+SLaTavYlehpzVB55R+NNZnsuDnGO1nRhk7rfvT+tPJPg/Bh10e0vEIJiMy/WQ7zO5PftttpoIXVy4PwYddHtLxO3CY7RAA01gDmYljHf491V5UyzPYH1gH94n108eWaOZ1iddCKmk1uI51xOm6CI6y3G8B08P5vAUNN7gU0t5zPv8Ympk9tOU/zeJ8PCo9XyY+t5g+qtf8L61v8ArU/e5kc64nRhrZ2VD/hymPdtSuxppmp6PcOuYxAuYKFuXEJPzQLJ9UntMc0bcu+pYOlKFSXVuyaV/O1vMoxLg8rnG7Wwmcaw9rDXBYsorvlDZ27TTqCddNvk7j8dlXEOm8qbuWYPAxrxc5xWRX02X+HldljwDE2CwW/h7KssMH7Aka7pyOm3OBHqip0qlV6SvrfX9zPi6GGpz/x2+H7cd5C6RW8ISOqQrB3GhYH+Xl/iOtXLGzgnGFm+avb4P0jL7FCXvT91eb7gHA8WLd62zJ8UkzbABmVIEzvqQde6s7jKbzTd2aE4xWWCsjS4zjdhwMlk2z3i3aM7d/l99GQWYhtjx4/Y2e8nl7PdRkHmBccxdu9bKJb6skgyAoIgzuuvKjJxDOzMQ9pgzDMJ1I5/4lH4jXwNRqQzRyyWZcH9CyNTXTRm34XxvDNbMHqzzBI28G+UfIZvAVfStK0YeBVUzuXvbfWwgY3j9gq5YHIBEtznQabkH31bKjaapNrM9bBOLpwzvcZ7GcEVl63D9nNuhOkjkDyPgaonSlTk4jhWVSKZl8agUnOpDDkeX9ahdEsr3FLiGkzSuWJWOYN3Vw1skMpkMOXtqUabnokJzUNWz1voxxUYu0e2WK5VuMoKFGfQEiTCkgw4Maa5TpVFXDypS01L6WIjNcGQeJ8DbTrcTeNsM3rOuuSNOyoOx+dqPI1KVbTRamlSp8/hs80VfELy3lJtuEthiigDUsoG4PISKjCg1rPeZauI3RMxwJrdvFIb7QqXJdsuecpn1eckR7apx0ajoSjTV21Za28+QU9TWfCE2EdLK4YS+UuFtWxlKXYMsQJDDKNOU8q4vQkMYpzdZO2zVu948OWu0jDPFPrHcwIw1z5jj2EV6R23kU3uYFlI3EVIRygBUAKgBUAKgBUAXnRm3Ivf4sP99xqyYle9D/y+RZT3l1xBAjAkwAoJOuwL92ta8LJwpXT/AN30RhxEFUruLV/dXzZMxPFkJlr+Un1QyhlAkkKGWQoHkBW54mUdLr1xaKXgYvV3G3LZbtEzsdIj7qreIqTaTe8h7NTpqUktbbym6TYaMNZPe1r77T1yor/JLv8AmdXbCJB6MXltXusCJfygjK6wATswnmIPLmadWEpxyp2HBJO5MfEBjcdsNYIu3M4GWApygZRDbcyO8nvFJU5JJXehLTgcXKG0wtrRSGEHmV11bSII9tPJLiPTgiBxkq4V8iWlGnYXedddZ99SjFohNJkzojhwWuwZGVCDHeTyNV1VsCGjNhwDHPZS6qbtcvQe45MNGtXYOUVKSbs8qtfZf3tpGvh6lVxcU3FP3kv1Zb624/MLgLgt5mgNcJJLEnKpYGQAd95IA02qMafVtynbM+G3y0LsRiVWSpYdvq1x2Lx104a2IRxAEhNyZLRzO8d3nvWiTqVElJ2itiXr5mCFOnRbcdZPa2PsWJ1NTSS0QNtu7LGzZFMRJ6nQGNCcoPewBYgeMAmO4UAMS5bDhLjBAyucxJUCFMHNkZZzFdGgRJnSCATsfgQiq2gLBJSZZSUBbNtrmmNNu6gCue0DQBUYvh+5Tsk7jkfMfnUXHW60ZOM2tHsKzEyVNtucdljzHzW/JqTalVVWoveStm/cm7yg4p6cAnD8UbSueQ3kmfLJ3xzj210K1VVKabvJ67LWt8fXwM9Ci4za0Ue/5B7963ft9pI9v4E6+w1zab6xXtrwNtal1Uvdd1xKSz0da5iLdpZIdwPEDdvuBpNW1IZ09N5qMX0ZZWt4ZktZ3DtkTMYUZiBLNBaATAAGhirZYyado7OHr+ypYZON3tK3ojwwriHtrca2HdrJI0LKmbMBO5OwnnB5VOs1KF18SmkpKdmaXpDw4FM0OCk6NHa5awSJ8RFc9y3HU2lbi14ZkdxjAuTP8UygMGEllCmMxLT2gDJ5mtsYyaTWyy8Dnydm7lDwHgwugPAAJMklZPed6moGedZ7Df4K9g8Jb1a3bb5TZ9T5k6nyAjuo2CTzbteRE/iRhASoN1hIGYJprMkZiDp5c9JrHi6taMbUIpvm7L935fE008M5L3nY8q43xW5ibpuXXLMdu4DUgAcgJqyN7amlxjHSOwr6kIVACoAVACoAVAGm6E256/8AxYX/AM1qz11s7yUNpd8ewZe7lUgEKh12jM8g+Bq+k2sPpxfyRQnBYt59mVfNlhxvo1h1svcDTdLofi1jUkG4pEwRAbl41hjWnnSUnr4HYllSbcFZLvAYPB5bWsayQAQYHISN/OurGjODWbkcPEVoVMzjwZWdK7cYTCnva1/5T1z1+uXf8zUv0xMvwnGvh2dlQMWUrqeUg8mHNRpsatdmtQauFTiji3bQJHVsGBnmpZhoWiZdtY17M7Cj3b3CxIbjzl7zdUB1y5SM3qjKUEdrUBSRBnkeVK0dOQspXYvEu9pLZXRM0GR8ogkb94+81K62jsaToBal7g/4afjVFUlH9RbX7wts8mB1t2dD83Dd3trMr9a7K7sv/o3001RlNaW2vlf1wDcTwjqVMlkYAqYjflFXdH4unWi90o7V9fgc3ERkny3AsNb1rpGYtrKUAFuvlUtBMchQA/gfF0FsdYGk/FnIwTKJzFywyuxbKiEyxIVdILUAQeK8LFxmZSQTmAnkrchPLbQ91AFjmJ9aSdNYA2gbeQ/CgDhoAh4ugCmxagjWgCFYsF8wElVgz3AmNG/I1oqYV4ek6jdntttTRCnietqqnbTiT+F4S2V1UlokErpImNK5+HqRcpSStuOhWlVqUk1K6WnBl50CvhMS+dIc2zkMHvBYa84/A1ZVehmpLUl9KLF2/fRsOc163tBKrbIgo73BuBmLZPlbQdZrpRvK7WhbWlkjtMy97E4a8DiJuXVfO2ioDPcRplP+u4X5VlsjNnbkpSAcb6RXWC5UQK/rhQcytO0/KBHyvPaqFQk7muOIi3YpOP3LeVQADcJZ3PdIAA8zv7qvw8Jwi8703GXEuM52gjPi4e8+81FttlqgkhsUiZ0CkwRaDo/fNvrOqfq8hfNHZyDQmdvZvWT26gp9XmV72tvuWdXz1IfEMZcuvmutmYKFmAOyogDQchV1GjClHLTVldvve0VSUpO8iNVxAVACoAVACoA0/QZ4N7/FhvuutWbEO2VfEnTWprf2nbt4i4WXMTaUKYmCS2vnWmhh6tehan2tfBGKtiaWHxDdTfFW372LA8WRL3XFHYEESyBhO5MExOo1roLBWiou10ZPxBNtq9nyK/EYtesYwwHiuoy6aCdNoj+lbVB5LWv6Rz51Yud81u74/PYyF0pug4TCDftWtBufim0rzEdZy7/melf6EUZNuf8A5S4Ntmuf01qVpcSq0uIx8hJy4a4OQGZzrI37Ps9o7tXaQWlxHq1owfRbsRuGfbQg6rrpPPmKVpcQtLiRksnrSeouFAR2O3I7Q3Ma6act5pyUnGyeo2nYvPg/fLduhpByDQ77zz8IqFXcW09pp8JwpsQ90rJh7kqp1Iy4eYB327juNDVVLMpyceEfqV41TywcXxvz2Fe+K6oC3bnsXARI3AnMvONyKhVw8as3nllzK1tmu5/33Gehj4fpS1T/ALSLPEAPFxFIzQSvME+AA+6n0dVnG+HqO8o70ns5v13mutC6VRKyY21iAN58Y3gb13MPRdWeXxObiq/U03Jbd3xJYxNtz8WWKkaZgAfHarMThHRSZnwONlXvGas93w89/MdasovqqB7PzrIdELQBwtQAC7eAoAhYq7oTUZSUVdk6dN1JqK3kP0ZnTMWAloWJkjvEjkdDvrWSlj5YefXSSlG/6XtOlicBBr2dK00tZJ3Xr1qXXDuHO9uF7NoTJgSdZM5dNe4TQsXXxUrxSUfXrezP1FLCyTu3JevWxHOMFLKgDQkbKNT5z6vtq+SyoSrdY9dpmcPjka6M9117QCpanMSdB2tAN4mf60Q9924lVVyj7yWw1OI6Qvhktph7CuW1gtlAX5zNlOpPtOp5GuksO2lZnLVW8ncxPSzpXiMSRns2bbJMMC7GOY1AETrt+Jqp0mnZl6aZlFZ5LlmzHQtPIctOXhVE3KMrXNNNRktgi5Myd6i5yejZNQindIbUSYqAHIdaTQ4uzPQMJ06trgjY9HXMAEVSWKMjTnLcwZ5fzCNq8zV6FqSxfXdY7PW+iae5Ll+xN04uaqX1MBdaTXpYqyIyd2MqREVACoAVACoAvei1yOt87H3Oax4r9UO/5F1LYy7xdos5cOBIAIidp8R31fhcdPDxcYpO7uY8VgIYiSk3bSxy31yiFvQIjReRIJHrbSAavl0pKTu4LzKY9FqKtGb8gbYZyf7SST8wkkn/AJtSTUl0xUS/SvMg+h4N3cmSOLdH7921bti3eU2ypB6m4fVUr3CN5muVGslK914nTlFNJXI+H6M4gLDJiHOupXEDT5IhXGxk+2rfaly8fsR6vmdXozfAPxV+TqTGJ1MzJ+M38aPao8vH7B1fMA/DCCASVZdDLXgYgggg3JB218BTWIvql68B9WwTcMYqwzmTswa7oZJBjrYYxAk/NFPr+XrwF1TC8DwDWbju1wuWAGu+niWM7Cq51MxOEMr1NDwfiT2PjlXOouXxcEn1cuEO415ePkatwzcZSkluX1KsQlK0WzVJjMJjLZ1UXCOyMozaDmB2XUaQRr5bVfKjCur+u852JUIL31ZlLiOF3LCDq2ZhIOcawdDtuBuI1GviathTnQinS1lvva7XBX0MeGrK7hXk8u6+y/dr8NxCxVrss5DCASeR0EkqBtzgaflWVdIqlVjFy99vVLVK70u9j5rU23pVk4W92ys9l38Nq5PT4bwGAxG4OfMsA599QCPuIrp160qj1aa5bBUMNCitFZ89pZJigCATqdvGN6yuSTSe81xpyknJbFt8bBjeFSIEa/eoAo+L4kPbNsC6LkySSgQpJywNH15yYOscq5tauldN7+47lGlGnFVMqtbR7Xfnu/Y3PQ3DWbmEnIjsWcNLKSAGbKpJJg5cug58+daMNGM6Kz6vn60OZipyjVbjpflYmjg9qyzuzHLAyl5IEfzHtRtpv51BYCCqOcm38d3eEsbNwUEkvhv7iqx/HCZt2ZnvgA/8q7KPE6+VaVLN7tNfsZ3F2zT+5lcTeVg06nUOH3k92up8T/2q1QitpFSe4suh3Qg4hxiGLW7KmU2l2GxE/JB98QO+oxSjJSjuJzblBxlvNxiuhAuCC6ZQFEG3PqALPrRyJ25mtMcQ4xy2TMssMpTzXaMrxX4M7Ky3WET81FG9QlXb2JItjStvZgOkfBrWHRspZmzKASe/NIgabD7qzznKTVy+nFLYZqkWioAVACoAU0AKgBUAKgBUAKgBUAW/AvVvf+D/ANZrHiv1w7/kW0tj7i16yqyYusNAXJPDMVkvWnJgK6knugjWq6qbg0uBKnZyV9h6COmFv/fr9YVyeqrcGbeoo8V4oiP0jm6HGNUIDrb010iJ5a6+2natktkd+JDqaV9qJjdL7X+/X61QjSr70yao0eK8jCcexwu4i46mQxEHvhVH5Guth4uNNJ7TJVsp2jsK/rDVxXcXWUBct+ENa6gteJYC5fOQHVpTDD7o5xz1rXg7OUk+C+pjxWZOLRmuIYpbV4i1ITQwTMHz7x3jUU5rJO8NC1JVaeWorm46HdOUByYkZwdiYJ9vJ/br5mrFXvpIx/h8KbzR1+hucTw3D4lM9p1KfKI1gRqI3BgxlP3VjrdGxqtOHuvTX9vVhSkoq7KTgHALXo925eBMu2Z2JDKLcgNJJ0gbeA0muhOKte1reu/XXUn1t5aO/H1+xjFxKs65TMKG21BdQSvmJjWJ38uVVxLvGS3Hfw+BSVSm3tTXno/qFuY6NSQB/r310JVoRjmbORTwtWpUdOCu0aXoxZw91A4PX3edoiMniU+WPHaijUhW39w8Xha2FdpLv3evMLxjoSbpVkudW/OyTKlR82fUI7vV8qz4nAppult8izD49xVqivz3+vMocPcOHZuqhWHZdtI05Mflf4RI8q5FKGIjPfFrb/Wx/FltSp12j1XkB4pxy7eaFzMQCYA2A3hRoo8d66060prXRFdPDxp6vVlfZu2nXLLW7m+eZ79PORzit1KMYx0MdaU5Ssy46M8K9LvAXWXq7eragFgNlA3jaY/OnKQJWWh6faxIEKoAUQABsAOQqAiyuX9NDUgKXit2bZnxpDPCOmN6Wj+dj7gB+dV7yyJm6ZMVACoAVACoAVACoAVACoAVACoAteCcUSyLq3LbXBcCRlYCChY89/W8xFZMVh5VXFxlZq/nb9icJ5dwT9uJ9HY+PpEfd1RqPs1Ttr/r9yXWx7Pn9jv7dT6O3+Y/9mj2ap21/wBfuHWrs+f2Ojj1v6M3+Z/9mn7NPt+X3DrV2fP7BF6QWeeFuf5of/gp+zy7Xl9xdZyH/vDY+iXf82P/ANen7O+15fcXWPghft6ydsJd/wA0Dv8A/T0nh5dry+41U5B7mMAInCOJGYH0kER59Rv/AEqVDBVK0ssZr/r9xVa6pRzOPmRP2zbifRb20/22m079VtGs1X7LV7a/6/cfXx7Pn9iS/E7EECxenQT1hjXQ/wBzOm8aTTWEr9r/ANfuL2iHBeIziHSXsLbw3WWlg5zmgtmKkAEaiCu4Mmarw+FdObnOV3yuuPPXbvHKalpbQrf2rcykOxujfLd+NEiYIFyYOpEiN63K7diDstTVYLhidSrMlt2YspCWlEEBTHZUGIcahp8q7Mej6Ck6dV2aSd9La8PhY4M+kcU0qlLVXatq3px+JFscbuYG6rWXYK4JAnUQSrKTswkSA3IjnJrlV6U8NUcL7Dr0JwxVJTtZnonA+nFrFIFu5Q3iSFnz3Q+OoPfUM0aitIjKk4fAk8Q6H4e5eR9tD2VAGcaGJjYRuI56azWX8PTk7O0fXci2ji50c2V7V4c1zFxjodhsQoNsdTcUQI/Bl/MVbVwMJRtHTzNOC6Vq4fR6p7Vv8Q2B4ThsEqtcg3NxprPeo592YnTwp0qFOiry2leKx9Wu7K9nuKLpB0tLAgHKncDv/iYat5bedQqYhydoEaeE3z8DznEcXe+7nOVVA0AbkL6xmCB4DTluTpFQtt2myMdE9ibtpYFgOkN2zmtyWtvqRsTGh7QE6f10HOWRSWwprQyy2huH3MPexKi6zWbe7vOpjWDrziJ1MkaVTip16VFujHNLcvXDu+I6UIyeppOjWJs2bWI6m4XcXYzHcqohWAk6HXnTUqkoRnJWfDgWxhFScdxrujvSS3iJWQLq+sn/AKh3r+H47ISzIw1aeSVjU274I1qxFRT8axUWSfAmmM8K45fzXPefrEn8IqveyyJXUEhUAKgBUAKgBUAKgCN6cnj7qdmQzoXpyePuoswzoXpyePuoswzoXpyePuoswzoXpyePuoswzoXpyePuoswzoXpyePuoswzoXpyePuoswzoXpyePuoswzoXpyePuoswzokYXiNsbkj2Hx7qlFLeQnJte6XuN49h7lqOtPWBQFlGC6xmmFJqWGm6M20tH4hXy1IJa3RGt4/CBcmdoiP7TERHIZMm23uqf+PgzP/l4rwJ37VwP+9u7z697f6laOtp8Zeu8z9VV4R8PsA9J4b85vfd/RVOXD8/XeXZsVxXruEcTw2IzN77v6KMuH5+u8M2K4r13AbHG1TsDE9iZkLcn5J9XIAT2V0zAGOVaZYuEnmlG7ta/j+7Ko4aaVouyKrivFkuFQuYKgyqGGpklmY+JYkwNAIGsSefWlOrNzlvOhSUKcFGJHw3FShBBaRzG9VOmW9ajb9GfhONgdXdm5b+aQY9nND5aeFTg5xKKkYPVGrxHwu4ML8X1paN3SSv8o11/xGrJzaWiKowu9XYx/F+n63JILsT3g/edz5bVilTq1HeZvpzpU1aJnb3H1YySx9lSVFrYN14shpxRVLZZIYyRHPfmDz1qzq2JV4bGr+RcYZUNo3ry3XGkEI4RVmD2wNSWgTyPfVXWwU+rur8Lq/HZ8C21Nq+zkLA9RffJatXGYgkKpZjoJPIcgadarGlHNNpLiyEere8ZxJfRmGZLtpmUMAwIJUkgGO6Qd+6lRrQrJ5GnZ204ik4x1TK4cahg4LBgZDCQQe8GrshW6ye09J6IfCFcfLbu2zcB0F1dNh8oRlJ8QR5U3PLtCNLP+ksOl3SBRZy5XBIj5Mfc1HWoHRktTyG9xJGYnXXw91PKyCkkM9OTx91FmGdC9OTx91FmGdC9OTx91FmGdC9OTx91FmGdC9OTx91FmGdC9OTx91FmGdC9OTx91FmGdE28R7aCTOWSPbQJBqBke4RQIlYewzCURmG3ZUnXzAoGMY99AA+qI7RRgumpBjXbXuMH3UCCA0DGv3bnkOdADE0JBBBBjXlHLwNAg6KSYAJJ2A1PuoGBcSDAJgSSBsO8nuoEztojlQNDyaAAORNAgqsORoGcuXFA1I99AAkdZ/DWgRIVp2M0DBXbq7EifOgGNtXVE6iRvrQIsOIYG5Yc27ylHAUlSQdGGZT2SRqDNA7gOIYJ7aWndMq3lL22lYZAYJ0JjXvigV0Bs3AfVNA0aNemDLgzhMlrKT6xGsGSdCfXmCG0iNq5MuiovFrE5nfh63W2reWXjmz7yH0Hxx9NtLaRblxyVQM+UBmB1kA8p99acdhHiaTp5rXIZk4tMt/hExVwm0721VbguC20y7C02Rg0aAByY33qjozo+WFhaUr33bu4jBqEMqMQ+KGxI8q6orlz0e40qqLROvWSvtAkfd99VVI31LqVS2hM6TcRBIAOvdNJR1JSl7pS8dwjYa6bV0oXAUyjhhDCR2hVxnuTOG8IuXMLdxSBeqssqOS2uZ8sQOY7QpAmiLNBIA5E0CDIRyoGJj30AAUiaBEkGgZFdIpiEiE0gCtb03oGBYRTEbjovxNLXDwly7ibKvjjL4e71bAGxbGZu9BEx4eFUyk81lwJqKtdlrxTCrexD3HwqXnfE27d2XY5MKtu2q3g6le0wDMbhGhGXcVDrVx/sl1TAdKb6fs42rbZkVMGqGZlUfE5T7oNShO8rClCyuRODcHsnBAvaUs1i+/WjMTnQt1Y6zOFVhl/swjTuTSlVtKwKm7XIfRLCKEW4tlMRdGKtB85I6qyAG6wAMIOae2ZAiIqU52dmKMLouOK8OwzXLzNZVrLjFXbuKLNmS+LtwhAQ2UAEKMkS01BVfHQl1dvgTOjnCLeHxt271eRFxKejHNp1bC+Gy9rVSpTUz+NJ1tBqkyPwfCWFsML1lMI16y9u8iOY6kXsOEftMYOUuM06xNN1ddNRKnpqUXTTh1m2iG3Z6l+tuKIXKGtKOycpuuzEGPjBAbNU6c8zIyhZErEdGMOlhrjm8TbtliodR1h6tbghjagCZWVzjxkEVFVbuxJ07K41uj+HtrcZVe8DYxDBmZCtlvR1e2rDL2rkvmDDLsum9HW3Dqyt6F3AWvYV4C4u2basROS8stZf62ntFWVHlVyEY3djWYviJK4lOHqvpGH6mxaKqhfqLYi4yhhEm7mDHuA8KrU7WctjJOne6QzpNhxiMNftYdLbYnPhrl9beQfGdWVuEagATExpM85pRqpO72DdPhtKDp4FGKtbZVw2HVgkQcoOaCOZ76spyzRuRlHK7GruY9mu4sdZYOB9EfqLS9XmQBEByoBnWO1M96+yvrNEPq9Rcd4iEtYk20Po6WkbCk+j9SjqFNprIC5mad1MzrRGpdpbwdO12Zr4T79y9iEZjNs2k6sjLBBVc+q6ntd+3KrKUsyFKOU02F4pcvW8E1zq3Iw17q8628vpokWtIEHL1mm3tiq5VLNrh8hqnexlelj3HwuFOLgY3PdzGFDmxpkzhABOb1Z5T41ZCalJ22CcMq1LfC8XW3b4XYfqhYuqwxOZEJdQ/ZVmIkLmifCajm/VyDJs5ltwjF3esVseEFxcZb9FlbakLmbOEK6m31cb86h1vAn1RjPhFv57OBg+qMX99+atpSu2VThaxsOjZy2cNZYZ7D4Zs2VbK2GLq5hs03Ll6dyCO+N6rlV2k1S2C4XxAnEWltPY9A9FIt2Yt5xcFppOQjOHmSW2iaHUstdoKnd6bBKx9Hey4z2fQWgqtpbDPkzAoutxrg5vm3BMail1vzH1XyIvSvjbYexjLmHyJd9IwoVsiEqDhrQYqCCAdCJ8TUqc80khThZXBdKsbODxIRAOvXA3bjLlC9YYLkrMyYGw86ITvKwOnZXPOmt6b1eVgSIpgEt2zvtSA7ctnfegAIFMAosmkFhPd7qAuJLsb0BcIbgoGBe5NArj0cTJAnaaAGuiD5Kn2CgBggGYE+XfQAQKhMlRPiB+NAzl4qeQPmJoEMtgAzlHuE0wCdUm+VfcKQaA2C8lA9goAdZIHIDyFADiiDXKs77CgYIqJnKum2g86Yiy4Zxa5ZJNtgjEROVT7iwMHXlVc6antJxm47CHeYHcBvPXWpkbgYHNQR3QKYg9vLGgA7xSGT8T0hxDqUNwkFcjNlXMyD5JfLmI8zVSowTvYm6smrFVbgGconvgTVxWGXKNQAJ3gb0hgbgBM5Rr4DXzpiCWWA0gDyFILjbkCdBJ3/70wI3VjuHuoC4S3aHcBQIY9le4H2UBY0fBOOXme3au3gtsKULkKGFsAwnWRmy7CJqidGO1IujVlsbIfSRLHW/FdWwndQN9ztUoXvqQlYqDbHID3VaV2C2VA+SPOKCSJJcCkMC1wmgQRLvfQO517sUBcELhmaBBReFA7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http://goplaysmart.com/wp-content/uploads/2014/07/screen520x924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530" y="4832647"/>
            <a:ext cx="2647835" cy="14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gamemonday.com/wp-content/uploads/2014/11/1902721_502605023204045_5922702011570063116_n-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4832647"/>
            <a:ext cx="4340225" cy="149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0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494910"/>
              </p:ext>
            </p:extLst>
          </p:nvPr>
        </p:nvGraphicFramePr>
        <p:xfrm>
          <a:off x="1676400" y="1752600"/>
          <a:ext cx="5867400" cy="1265498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5867400"/>
              </a:tblGrid>
              <a:tr h="3838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Twitch live stream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Active Facebook page with 38k Likes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Facebook Event: Like and comment to receive free crystals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Wiki page: </a:t>
                      </a:r>
                      <a:r>
                        <a:rPr lang="en-US" sz="1200" baseline="0" dirty="0" smtClean="0">
                          <a:effectLst/>
                          <a:hlinkClick r:id="rId3"/>
                        </a:rPr>
                        <a:t>http://summonerswar.wikia.com/wiki/Summoners_War:_Sky_Arena_Wiki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Minimal direct marketing toward Thais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Appearance at Anime Expo in Los Angeles between July 2 – 5, 2015 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" y="533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a. </a:t>
            </a:r>
            <a:r>
              <a:rPr lang="en-US" altLang="en-US" sz="1800" b="1" dirty="0" err="1" smtClean="0"/>
              <a:t>Summoners</a:t>
            </a:r>
            <a:r>
              <a:rPr lang="en-US" altLang="en-US" sz="1800" b="1" dirty="0" smtClean="0"/>
              <a:t> War </a:t>
            </a:r>
          </a:p>
          <a:p>
            <a:r>
              <a:rPr lang="en-US" sz="1800" b="1" dirty="0"/>
              <a:t>Marketing Initiatives</a:t>
            </a:r>
          </a:p>
          <a:p>
            <a:endParaRPr lang="en-US" sz="1800" b="1" dirty="0"/>
          </a:p>
        </p:txBody>
      </p:sp>
      <p:pic>
        <p:nvPicPr>
          <p:cNvPr id="10242" name="Picture 2" descr="https://scontent-fra3-1.xx.fbcdn.net/hphotos-xpt1/v/t1.0-9/11707602_1638814833032382_2279206686109050542_n.png?oh=6d07551c59f647c808cbdff406608ddb&amp;oe=564F4E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339353"/>
            <a:ext cx="4020671" cy="26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content-fra3-1.xx.fbcdn.net/hphotos-xpf1/v/t1.0-9/10463887_244989932367222_4807301957789476543_n.png?oh=d241c6a30e178aede1fc121a33bcd138&amp;oe=565076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68" y="3567953"/>
            <a:ext cx="3894832" cy="219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ummoners War - iOS Store App Ranking and App Store Sta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572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06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996341"/>
              </p:ext>
            </p:extLst>
          </p:nvPr>
        </p:nvGraphicFramePr>
        <p:xfrm>
          <a:off x="381000" y="1524000"/>
          <a:ext cx="8458200" cy="3066130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Supercell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47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34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9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4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August 2, 2012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“</a:t>
                      </a:r>
                      <a:r>
                        <a:rPr lang="en-US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Build your village to fend off raiders, battle against millions of players worldwide, and forge a powerful clan with others to destroy enemy clans.”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90 % Male, 10 %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Market Initiatives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Many tutorials made in Thai language on </a:t>
                      </a:r>
                      <a:r>
                        <a:rPr lang="en-US" sz="1200" baseline="0" dirty="0" err="1" smtClean="0">
                          <a:effectLst/>
                        </a:rPr>
                        <a:t>youtube</a:t>
                      </a:r>
                      <a:r>
                        <a:rPr lang="en-US" sz="1200" baseline="0" dirty="0" smtClean="0">
                          <a:effectLst/>
                        </a:rPr>
                        <a:t>. One with 200k views</a:t>
                      </a:r>
                      <a:br>
                        <a:rPr lang="en-US" sz="1200" baseline="0" dirty="0" smtClean="0">
                          <a:effectLst/>
                        </a:rPr>
                      </a:br>
                      <a:r>
                        <a:rPr lang="en-US" sz="1200" baseline="0" dirty="0" smtClean="0">
                          <a:effectLst/>
                        </a:rPr>
                        <a:t>Link: </a:t>
                      </a:r>
                      <a:r>
                        <a:rPr lang="en-US" sz="1200" baseline="0" dirty="0" smtClean="0">
                          <a:effectLst/>
                          <a:hlinkClick r:id="rId3"/>
                        </a:rPr>
                        <a:t>https://www.youtube.com/watch?v=4FafVGIKor8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/>
              <a:t>b</a:t>
            </a:r>
            <a:r>
              <a:rPr lang="en-US" altLang="en-US" sz="1800" b="1" dirty="0" smtClean="0"/>
              <a:t>. Clash of Clans</a:t>
            </a:r>
          </a:p>
          <a:p>
            <a:r>
              <a:rPr lang="en-US" sz="1800" b="1" dirty="0" smtClean="0"/>
              <a:t>Introduction</a:t>
            </a:r>
            <a:endParaRPr lang="en-US" sz="1800" b="1" dirty="0"/>
          </a:p>
        </p:txBody>
      </p:sp>
      <p:pic>
        <p:nvPicPr>
          <p:cNvPr id="15362" name="Picture 2" descr="Clash of Clans - iOS Store App Ranking and App Store St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2929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static-s.aa-cdn.net/img/gp/20600001580962/GSCAKn3s5GrdHUkz5dQNBiEauzvJjmQDD_7S0SsbQQ5qxMmJmjqdb8ci0XU2mxEB_Q=h9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705350"/>
            <a:ext cx="23622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5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562393"/>
              </p:ext>
            </p:extLst>
          </p:nvPr>
        </p:nvGraphicFramePr>
        <p:xfrm>
          <a:off x="1828800" y="1981200"/>
          <a:ext cx="5334000" cy="1265498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5334000"/>
              </a:tblGrid>
              <a:tr h="3838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Official Super Bowl TV </a:t>
                      </a:r>
                      <a:r>
                        <a:rPr lang="en-US" sz="1200" baseline="0" dirty="0" err="1" smtClean="0">
                          <a:effectLst/>
                        </a:rPr>
                        <a:t>Commericial</a:t>
                      </a:r>
                      <a:r>
                        <a:rPr lang="en-US" sz="1200" baseline="0" dirty="0" smtClean="0">
                          <a:effectLst/>
                        </a:rPr>
                        <a:t> with 56 M views on </a:t>
                      </a:r>
                      <a:r>
                        <a:rPr lang="en-US" sz="1200" baseline="0" dirty="0" err="1" smtClean="0">
                          <a:effectLst/>
                        </a:rPr>
                        <a:t>Youtube</a:t>
                      </a:r>
                      <a:r>
                        <a:rPr lang="en-US" sz="1200" baseline="0" dirty="0" smtClean="0">
                          <a:effectLst/>
                        </a:rPr>
                        <a:t> and 118.5 million views featuring world-top actor, Liam </a:t>
                      </a:r>
                      <a:r>
                        <a:rPr lang="en-US" sz="1200" baseline="0" dirty="0" err="1" smtClean="0">
                          <a:effectLst/>
                        </a:rPr>
                        <a:t>Neeson</a:t>
                      </a:r>
                      <a:r>
                        <a:rPr lang="en-US" sz="1200" baseline="0" dirty="0" smtClean="0">
                          <a:effectLst/>
                        </a:rPr>
                        <a:t> (his role in 007) </a:t>
                      </a:r>
                      <a:br>
                        <a:rPr lang="en-US" sz="1200" baseline="0" dirty="0" smtClean="0">
                          <a:effectLst/>
                        </a:rPr>
                      </a:br>
                      <a:r>
                        <a:rPr lang="en-US" sz="1200" baseline="0" dirty="0" smtClean="0">
                          <a:effectLst/>
                        </a:rPr>
                        <a:t>Link: </a:t>
                      </a:r>
                      <a:r>
                        <a:rPr lang="en-US" sz="1200" baseline="0" dirty="0" smtClean="0">
                          <a:effectLst/>
                          <a:hlinkClick r:id="rId3"/>
                        </a:rPr>
                        <a:t>https://www.youtube.com/watch?v=GC2qk2X3fKA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Spend more than $400 million in marketing in 2014 according to </a:t>
                      </a:r>
                      <a:r>
                        <a:rPr lang="en-US" sz="1200" baseline="0" dirty="0" err="1" smtClean="0">
                          <a:effectLst/>
                        </a:rPr>
                        <a:t>venturebeat</a:t>
                      </a:r>
                      <a:endParaRPr lang="en-US" sz="1200" baseline="0" dirty="0" smtClean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Various, active Thai Facebook communities - to form clans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Link: </a:t>
                      </a:r>
                      <a:r>
                        <a:rPr lang="en-US" sz="1200" baseline="0" dirty="0" smtClean="0">
                          <a:effectLst/>
                          <a:hlinkClick r:id="rId4"/>
                        </a:rPr>
                        <a:t>https://www.facebook.com/ClashOfClansThailand?ref=br_rs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" y="6096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/>
              <a:t>b</a:t>
            </a:r>
            <a:r>
              <a:rPr lang="en-US" altLang="en-US" sz="1800" b="1" dirty="0" smtClean="0"/>
              <a:t>. Clash of Clans</a:t>
            </a:r>
          </a:p>
          <a:p>
            <a:r>
              <a:rPr lang="en-US" sz="1800" b="1" dirty="0"/>
              <a:t>Marketing </a:t>
            </a:r>
            <a:r>
              <a:rPr lang="en-US" sz="1800" b="1" dirty="0" smtClean="0"/>
              <a:t>Initiatives</a:t>
            </a:r>
            <a:endParaRPr lang="en-US" sz="1800" b="1" dirty="0"/>
          </a:p>
        </p:txBody>
      </p:sp>
      <p:pic>
        <p:nvPicPr>
          <p:cNvPr id="7" name="Picture 2" descr="Clash of Clans - iOS Store App Ranking and App Store Sta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572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12" y="3657600"/>
            <a:ext cx="4085788" cy="222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3657600"/>
            <a:ext cx="3913855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969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979346"/>
              </p:ext>
            </p:extLst>
          </p:nvPr>
        </p:nvGraphicFramePr>
        <p:xfrm>
          <a:off x="381000" y="1524000"/>
          <a:ext cx="8458200" cy="3431890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ELEX Wireless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32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147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5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3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June 30, 2014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Real time strategy multiplayer games </a:t>
                      </a:r>
                    </a:p>
                    <a:p>
                      <a:r>
                        <a:rPr lang="en-US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Build an empire, gather resources, and Defend against an enemy empire.</a:t>
                      </a:r>
                    </a:p>
                    <a:p>
                      <a:r>
                        <a:rPr lang="en-US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SimCity like city building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Market Initiatives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Official TVC with 17 M views on </a:t>
                      </a:r>
                      <a:r>
                        <a:rPr lang="en-US" sz="1200" baseline="0" dirty="0" err="1" smtClean="0">
                          <a:effectLst/>
                        </a:rPr>
                        <a:t>youtube</a:t>
                      </a:r>
                      <a:r>
                        <a:rPr lang="en-US" sz="1200" baseline="0" dirty="0" smtClean="0">
                          <a:effectLst/>
                        </a:rPr>
                        <a:t>. </a:t>
                      </a:r>
                      <a:br>
                        <a:rPr lang="en-US" sz="1200" baseline="0" dirty="0" smtClean="0">
                          <a:effectLst/>
                        </a:rPr>
                      </a:br>
                      <a:r>
                        <a:rPr lang="en-US" sz="1200" baseline="0" dirty="0" smtClean="0">
                          <a:effectLst/>
                        </a:rPr>
                        <a:t>Link: </a:t>
                      </a:r>
                      <a:r>
                        <a:rPr lang="en-US" sz="1200" baseline="0" dirty="0" smtClean="0">
                          <a:effectLst/>
                          <a:hlinkClick r:id="rId3"/>
                        </a:rPr>
                        <a:t>https://www.youtube.com/watch?v=xi_5IHR4pnU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In-Game feature update in FB in four different languages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c. Clash of Kings </a:t>
            </a:r>
          </a:p>
          <a:p>
            <a:r>
              <a:rPr lang="en-US" sz="1800" b="1" dirty="0" smtClean="0"/>
              <a:t>Overview</a:t>
            </a:r>
            <a:endParaRPr lang="en-US" sz="1800" b="1" dirty="0"/>
          </a:p>
        </p:txBody>
      </p:sp>
      <p:sp>
        <p:nvSpPr>
          <p:cNvPr id="2" name="AutoShape 2" descr="Image result for clash of kings app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Image result for clash of kings app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s://lh5.ggpht.com/wjNgsM2TGmbxbN-jDNAUNTIIq32OSx83Tx4Vl3jOudqzUEi1yTVCcMtnoGnZGGyXRA=w3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00050"/>
            <a:ext cx="10287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fbcdn-sphotos-f-a.akamaihd.net/hphotos-ak-xpa1/v/t1.0-9/11219634_1114733381889284_3253796019214297111_n.jpg?oh=2288b5c9b875101bf8461af56d3af43d&amp;oe=5652F076&amp;__gda__=1448130332_115af8f723e1f78aab8b840ac4fe45c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50292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4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717313"/>
              </p:ext>
            </p:extLst>
          </p:nvPr>
        </p:nvGraphicFramePr>
        <p:xfrm>
          <a:off x="381000" y="1524000"/>
          <a:ext cx="8458200" cy="2790076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King.com Limited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11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6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10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Nov</a:t>
                      </a:r>
                      <a:r>
                        <a:rPr lang="en-US" sz="1200" baseline="0" dirty="0" smtClean="0"/>
                        <a:t> 14, 2012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8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Simple puzzle</a:t>
                      </a:r>
                      <a:r>
                        <a:rPr lang="en-US" sz="1200" baseline="0" dirty="0" smtClean="0">
                          <a:sym typeface="Arial"/>
                        </a:rPr>
                        <a:t> game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5+ (rating)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Market Initiatives + Notes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No Thai Facebook group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Candy Crush Makeup Challenge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/>
              <a:t>d</a:t>
            </a:r>
            <a:r>
              <a:rPr lang="en-US" altLang="en-US" sz="1800" b="1" dirty="0" smtClean="0"/>
              <a:t>. Candy Crush Saga </a:t>
            </a:r>
          </a:p>
          <a:p>
            <a:r>
              <a:rPr lang="en-US" sz="1800" b="1" dirty="0"/>
              <a:t>Overview</a:t>
            </a:r>
          </a:p>
        </p:txBody>
      </p:sp>
      <p:pic>
        <p:nvPicPr>
          <p:cNvPr id="17410" name="Picture 2" descr="Candy Crush Saga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9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static-s.aa-cdn.net/img/ios/553834731/3e5e420c4c926efb2aeb94f12d58ac6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19600"/>
            <a:ext cx="115853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s://fbcdn-sphotos-g-a.akamaihd.net/hphotos-ak-xfp1/v/t1.0-9/11039309_829366393827856_7815811639365641403_n.jpg?oh=2ce93aa15690988c77594345c67186f7&amp;oe=565503ED&amp;__gda__=1444841828_fba56afd6f07d3f01e57ef1335fe6a6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00550"/>
            <a:ext cx="20955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static-s.aa-cdn.net/img/ios/553834731/508c960a0df84e8359dda91806cc15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410635"/>
            <a:ext cx="1169263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static-s.aa-cdn.net/img/ios/553834731/e0cca6ff8609917549555e694e6677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086" y="4419600"/>
            <a:ext cx="1169263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84178"/>
              </p:ext>
            </p:extLst>
          </p:nvPr>
        </p:nvGraphicFramePr>
        <p:xfrm>
          <a:off x="381000" y="1524000"/>
          <a:ext cx="8458200" cy="3066130"/>
        </p:xfrm>
        <a:graphic>
          <a:graphicData uri="http://schemas.openxmlformats.org/drawingml/2006/table">
            <a:tbl>
              <a:tblPr/>
              <a:tblGrid>
                <a:gridCol w="2514600"/>
                <a:gridCol w="5943600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Ini3 Digital PLC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179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Not available in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appannie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Ranking (July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2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Not available in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appannie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April 21, 2015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Characters based on famous Thai</a:t>
                      </a:r>
                      <a:r>
                        <a:rPr lang="en-US" sz="1200" baseline="0" dirty="0" smtClean="0">
                          <a:sym typeface="Arial"/>
                        </a:rPr>
                        <a:t> novel “</a:t>
                      </a:r>
                      <a:r>
                        <a:rPr lang="th-TH" sz="1200" baseline="0" dirty="0" smtClean="0">
                          <a:sym typeface="Arial"/>
                        </a:rPr>
                        <a:t>มังกรหยก</a:t>
                      </a:r>
                      <a:r>
                        <a:rPr lang="en-US" sz="1200" baseline="0" dirty="0" smtClean="0">
                          <a:sym typeface="Arial"/>
                        </a:rPr>
                        <a:t>”</a:t>
                      </a:r>
                    </a:p>
                    <a:p>
                      <a:r>
                        <a:rPr lang="en-US" sz="1200" dirty="0" smtClean="0">
                          <a:sym typeface="Arial"/>
                        </a:rPr>
                        <a:t>RPG games</a:t>
                      </a:r>
                      <a:r>
                        <a:rPr lang="en-US" sz="1200" baseline="0" dirty="0" smtClean="0">
                          <a:sym typeface="Arial"/>
                        </a:rPr>
                        <a:t> involving upgrades of characters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Age: 18 – 35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Gender</a:t>
                      </a:r>
                      <a:r>
                        <a:rPr lang="en" sz="1200" baseline="0" dirty="0" smtClean="0"/>
                        <a:t> Ratio: 100 % Male, 0 % Female</a:t>
                      </a:r>
                      <a:endParaRPr lang="en" sz="1200" dirty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Market Initiatives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Facebook page: </a:t>
                      </a:r>
                      <a:r>
                        <a:rPr lang="en-US" sz="1200" baseline="0" dirty="0" smtClean="0">
                          <a:effectLst/>
                          <a:hlinkClick r:id="rId3"/>
                        </a:rPr>
                        <a:t>https://www.facebook.com/MFrontier2015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Competition at Hard Rock Café Siam Square with prizes worth a total of 1 M baht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e. </a:t>
            </a:r>
            <a:r>
              <a:rPr lang="th-TH" sz="1800" b="1" dirty="0"/>
              <a:t>มังกรหยก </a:t>
            </a:r>
            <a:r>
              <a:rPr lang="en-US" sz="1800" b="1" dirty="0" smtClean="0"/>
              <a:t>Frontier</a:t>
            </a:r>
          </a:p>
          <a:p>
            <a:r>
              <a:rPr lang="en-US" sz="1800" b="1" dirty="0" smtClean="0"/>
              <a:t>Introduction</a:t>
            </a:r>
            <a:endParaRPr lang="en-US" sz="1800" b="1" dirty="0"/>
          </a:p>
        </p:txBody>
      </p:sp>
      <p:pic>
        <p:nvPicPr>
          <p:cNvPr id="18434" name="Picture 2" descr="มังกรหยก Frontier - iOS Store App Ranking and App Store St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572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fbcdn-sphotos-b-a.akamaihd.net/hphotos-ak-xtf1/v/t1.0-9/11144454_1021224934585104_4621954195058145861_n.jpg?oh=577b247474eb73934a2a474f56ed603b&amp;oe=5615150E&amp;__gda__=1448230566_4160af9d4a07c6238c9e4ffba0e67a9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659840"/>
            <a:ext cx="4924850" cy="181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41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421261"/>
              </p:ext>
            </p:extLst>
          </p:nvPr>
        </p:nvGraphicFramePr>
        <p:xfrm>
          <a:off x="1600201" y="1981200"/>
          <a:ext cx="6324599" cy="716858"/>
        </p:xfrm>
        <a:graphic>
          <a:graphicData uri="http://schemas.openxmlformats.org/drawingml/2006/table">
            <a:tbl>
              <a:tblPr>
                <a:tableStyleId>{8FD4443E-F989-4FC4-A0C8-D5A2AF1F390B}</a:tableStyleId>
              </a:tblPr>
              <a:tblGrid>
                <a:gridCol w="6324599"/>
              </a:tblGrid>
              <a:tr h="3838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Partnership with 3BB to receive in-game items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Game promotion at Central Lad </a:t>
                      </a:r>
                      <a:r>
                        <a:rPr lang="en-US" sz="1200" baseline="0" dirty="0" err="1" smtClean="0">
                          <a:effectLst/>
                        </a:rPr>
                        <a:t>Pharo</a:t>
                      </a:r>
                      <a:endParaRPr lang="en-US" sz="1200" baseline="0" dirty="0" smtClean="0">
                        <a:effectLst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>
                          <a:effectLst/>
                        </a:rPr>
                        <a:t>Free in-game prizes by answering question based on different birthplaces for five provinces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" y="7252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e. </a:t>
            </a:r>
            <a:r>
              <a:rPr lang="th-TH" sz="1800" b="1" dirty="0"/>
              <a:t>มังกรหยก </a:t>
            </a:r>
            <a:r>
              <a:rPr lang="en-US" sz="1800" b="1" dirty="0" smtClean="0"/>
              <a:t>Frontier</a:t>
            </a:r>
          </a:p>
          <a:p>
            <a:r>
              <a:rPr lang="en-US" sz="1800" b="1" dirty="0"/>
              <a:t>Marketing </a:t>
            </a:r>
            <a:r>
              <a:rPr lang="en-US" sz="1800" b="1" dirty="0" smtClean="0"/>
              <a:t>Initiatives</a:t>
            </a:r>
            <a:endParaRPr lang="en-US" sz="1800" b="1" dirty="0"/>
          </a:p>
        </p:txBody>
      </p:sp>
      <p:pic>
        <p:nvPicPr>
          <p:cNvPr id="8" name="Picture 2" descr="มังกรหยก Frontier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572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https://www.mygame.in.th/uploadimage/MF/FB800x600MF-19-6-2015_fb_even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517" y="3124200"/>
            <a:ext cx="3484283" cy="261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scontent-sin1-1.xx.fbcdn.net/hphotos-xpa1/v/t1.0-9/11377136_997009370339994_5401470422780454243_n.jpg?oh=97b252e4782d27284eab13baa7bbbee7&amp;oe=56552D0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502" y="3124200"/>
            <a:ext cx="2094379" cy="27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s://scontent-sin1-1.xx.fbcdn.net/hphotos-xat1/v/t1.0-9/11389997_996068110434120_5340508820808896943_n.jpg?oh=48e1c16b4e898e4733c903467a61ad73&amp;oe=5624218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2332628" cy="233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0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218020"/>
              </p:ext>
            </p:extLst>
          </p:nvPr>
        </p:nvGraphicFramePr>
        <p:xfrm>
          <a:off x="381000" y="1752600"/>
          <a:ext cx="8458200" cy="2715032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Funplus</a:t>
                      </a:r>
                      <a:r>
                        <a:rPr lang="en-US" sz="1200" dirty="0" smtClean="0">
                          <a:effectLst/>
                        </a:rPr>
                        <a:t> Game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81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 -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Ranking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7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 8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baseline="0" dirty="0" smtClean="0"/>
                        <a:t>Aug 06, 2014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Action card game</a:t>
                      </a:r>
                    </a:p>
                    <a:p>
                      <a:r>
                        <a:rPr lang="en-US" sz="1200" dirty="0" smtClean="0">
                          <a:sym typeface="Arial"/>
                        </a:rPr>
                        <a:t>“collect your team of cute and epic heroes, and challenge your friends in unique </a:t>
                      </a:r>
                      <a:r>
                        <a:rPr lang="en-US" sz="1200" dirty="0" err="1" smtClean="0">
                          <a:sym typeface="Arial"/>
                        </a:rPr>
                        <a:t>PvP</a:t>
                      </a:r>
                      <a:r>
                        <a:rPr lang="en-US" sz="1200" dirty="0" smtClean="0">
                          <a:sym typeface="Arial"/>
                        </a:rPr>
                        <a:t>, survival, and guild co-op multiplayer combat.”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13+ (rating)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Strategical game-lovers.</a:t>
                      </a:r>
                      <a:r>
                        <a:rPr lang="en" sz="1200" baseline="0" dirty="0" smtClean="0"/>
                        <a:t> </a:t>
                      </a:r>
                      <a:r>
                        <a:rPr lang="en-US" sz="1200" baseline="0" dirty="0" smtClean="0"/>
                        <a:t>U</a:t>
                      </a:r>
                      <a:r>
                        <a:rPr lang="en" sz="1200" baseline="0" dirty="0" smtClean="0"/>
                        <a:t>sually male</a:t>
                      </a:r>
                      <a:endParaRPr lang="en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72526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f. Dot Arena</a:t>
            </a:r>
            <a:endParaRPr lang="th-TH" altLang="en-US" sz="1800" b="1" dirty="0" smtClean="0"/>
          </a:p>
          <a:p>
            <a:r>
              <a:rPr lang="en-US" sz="1800" b="1" dirty="0" smtClean="0"/>
              <a:t>Introduction</a:t>
            </a:r>
            <a:endParaRPr lang="en-US" sz="1800" b="1" dirty="0"/>
          </a:p>
        </p:txBody>
      </p:sp>
      <p:pic>
        <p:nvPicPr>
          <p:cNvPr id="17410" name="Picture 2" descr="Dot Arena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9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tatic-s.aa-cdn.net/img/ios/896830109/a9400deb31c0283bb38d842792ca569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38675"/>
            <a:ext cx="2349501" cy="176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static-s.aa-cdn.net/img/ios/896830109/dca6ee4b13620d679ceca3337e69fb9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614863"/>
            <a:ext cx="2381250" cy="178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6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255239"/>
              </p:ext>
            </p:extLst>
          </p:nvPr>
        </p:nvGraphicFramePr>
        <p:xfrm>
          <a:off x="1600200" y="1752600"/>
          <a:ext cx="5989721" cy="914400"/>
        </p:xfrm>
        <a:graphic>
          <a:graphicData uri="http://schemas.openxmlformats.org/drawingml/2006/table">
            <a:tbl>
              <a:tblPr>
                <a:tableStyleId>{E929F9F4-4A8F-4326-A1B4-22849713DDAB}</a:tableStyleId>
              </a:tblPr>
              <a:tblGrid>
                <a:gridCol w="5989721"/>
              </a:tblGrid>
              <a:tr h="9144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Cooperation with MOL (another method of payment similar to </a:t>
                      </a:r>
                      <a:r>
                        <a:rPr lang="en-US" sz="1200" baseline="0" dirty="0" err="1" smtClean="0">
                          <a:effectLst/>
                        </a:rPr>
                        <a:t>AirPay</a:t>
                      </a:r>
                      <a:r>
                        <a:rPr lang="en-US" sz="1200" baseline="0" dirty="0" smtClean="0">
                          <a:effectLst/>
                        </a:rPr>
                        <a:t>)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External Printed Media Push: “Free Item Code” in magazines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External Media Push: </a:t>
                      </a:r>
                      <a:r>
                        <a:rPr lang="en" sz="1200" baseline="0" dirty="0" smtClean="0">
                          <a:effectLst/>
                        </a:rPr>
                        <a:t>E</a:t>
                      </a:r>
                      <a:r>
                        <a:rPr lang="en" sz="1200" dirty="0" smtClean="0"/>
                        <a:t>vent “Dot Arena Master Series” hosted in Paragon</a:t>
                      </a:r>
                      <a:br>
                        <a:rPr lang="en" sz="1200" dirty="0" smtClean="0"/>
                      </a:br>
                      <a:r>
                        <a:rPr lang="en" sz="1200" dirty="0" smtClean="0"/>
                        <a:t>     -</a:t>
                      </a:r>
                      <a:r>
                        <a:rPr lang="en" sz="1200" baseline="0" dirty="0" smtClean="0"/>
                        <a:t> </a:t>
                      </a:r>
                      <a:r>
                        <a:rPr lang="en" sz="1200" dirty="0" smtClean="0"/>
                        <a:t>free in-game</a:t>
                      </a:r>
                      <a:r>
                        <a:rPr lang="en" sz="1200" baseline="0" dirty="0" smtClean="0"/>
                        <a:t> </a:t>
                      </a:r>
                      <a:r>
                        <a:rPr lang="en" sz="1200" dirty="0" smtClean="0"/>
                        <a:t>points to users &amp; winning prizes worth up to 150,000 baht</a:t>
                      </a:r>
                    </a:p>
                  </a:txBody>
                  <a:tcPr marL="84109" marR="84109" marT="84109" marB="84109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57200" y="5334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Grossing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/>
              <a:t>f</a:t>
            </a:r>
            <a:r>
              <a:rPr lang="en-US" altLang="en-US" sz="1800" b="1" dirty="0" smtClean="0"/>
              <a:t>. </a:t>
            </a:r>
            <a:r>
              <a:rPr lang="en-US" sz="1800" b="1" dirty="0" smtClean="0"/>
              <a:t>Dot Arena</a:t>
            </a:r>
          </a:p>
          <a:p>
            <a:r>
              <a:rPr lang="en-US" sz="1800" b="1" dirty="0"/>
              <a:t>Marketing </a:t>
            </a:r>
            <a:r>
              <a:rPr lang="en-US" sz="1800" b="1" dirty="0" smtClean="0"/>
              <a:t>Initiatives</a:t>
            </a:r>
            <a:endParaRPr lang="en-US" sz="1800" b="1" dirty="0"/>
          </a:p>
        </p:txBody>
      </p:sp>
      <p:pic>
        <p:nvPicPr>
          <p:cNvPr id="5" name="Picture 2" descr="Dot Arena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191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http://img.online-station.net/_news/2014/0929/78932_2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58" y="2971800"/>
            <a:ext cx="2349542" cy="313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Dot Arena จัดแข่ง Mobile E-Sports ชิงเงินรางวัล 150,000 บาท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505200"/>
            <a:ext cx="4419600" cy="18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4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hape 75"/>
          <p:cNvCxnSpPr/>
          <p:nvPr/>
        </p:nvCxnSpPr>
        <p:spPr>
          <a:xfrm>
            <a:off x="577850" y="4352925"/>
            <a:ext cx="6408737" cy="2698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577850" y="2655886"/>
            <a:ext cx="7678800" cy="1650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lvl="0" indent="0">
              <a:buClr>
                <a:schemeClr val="dk2"/>
              </a:buClr>
              <a:buSzPct val="25000"/>
            </a:pPr>
            <a:r>
              <a:rPr lang="en-US" sz="4800" b="1" dirty="0">
                <a:solidFill>
                  <a:srgbClr val="FF0000"/>
                </a:solidFill>
              </a:rPr>
              <a:t>3</a:t>
            </a:r>
            <a:r>
              <a:rPr lang="en-US" sz="4800" b="1" dirty="0" smtClean="0">
                <a:solidFill>
                  <a:srgbClr val="FF0000"/>
                </a:solidFill>
              </a:rPr>
              <a:t>) Top Free Games</a:t>
            </a:r>
            <a:endParaRPr lang="en-US" sz="2400" b="0" i="0" u="none" strike="noStrike" cap="none" baseline="0" dirty="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131723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34963" y="304800"/>
            <a:ext cx="8229600" cy="1143000"/>
          </a:xfrm>
        </p:spPr>
        <p:txBody>
          <a:bodyPr/>
          <a:lstStyle/>
          <a:p>
            <a:pPr marL="0" indent="0"/>
            <a:r>
              <a:rPr lang="en-US" altLang="en-US" sz="1800" b="1" dirty="0" smtClean="0">
                <a:solidFill>
                  <a:srgbClr val="BFBFBF"/>
                </a:solidFill>
              </a:rPr>
              <a:t>LINE - Case Study of Successful Games</a:t>
            </a:r>
            <a:r>
              <a:rPr lang="en-US" altLang="en-US" sz="1800" dirty="0" smtClean="0"/>
              <a:t/>
            </a:r>
            <a:br>
              <a:rPr lang="en-US" altLang="en-US" sz="1800" dirty="0" smtClean="0"/>
            </a:br>
            <a:r>
              <a:rPr lang="en-US" altLang="en-US" sz="1800" b="1" dirty="0" smtClean="0"/>
              <a:t>1. LINE Let’s Get Rich </a:t>
            </a:r>
            <a:r>
              <a:rPr lang="th-TH" sz="1800" b="1" dirty="0"/>
              <a:t>เกม</a:t>
            </a:r>
            <a:r>
              <a:rPr lang="th-TH" sz="1800" b="1" dirty="0" smtClean="0"/>
              <a:t>เศรษฐี</a:t>
            </a:r>
            <a:r>
              <a:rPr lang="en-US" sz="1800" b="1" dirty="0" smtClean="0"/>
              <a:t/>
            </a:r>
            <a:br>
              <a:rPr lang="en-US" sz="1800" b="1" dirty="0" smtClean="0"/>
            </a:br>
            <a:r>
              <a:rPr lang="en-US" sz="1800" b="1" dirty="0" smtClean="0"/>
              <a:t>Game’s Screenshot</a:t>
            </a:r>
            <a:endParaRPr lang="en-SG" altLang="en-US" sz="1800" b="1" dirty="0" smtClean="0"/>
          </a:p>
        </p:txBody>
      </p: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LINE Let's Get Rich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7200"/>
            <a:ext cx="8001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xQTEhUUExQWFRUXGBgaGBgYGBoeHxwYFRwXGBgcHxgaHCggHxwlHBgXITEhJSkrLy8uHB8zODMsNygtLisBCgoKDg0OGxAQGywkICQsLCwsLCw0LCwsNCwsLCwsLCwsLCwsLCwsLCwsLCwsLCwsLCwsLCwsLCwvLCwsLCwsLP/AABEIAKgBKwMBEQACEQEDEQH/xAAbAAABBQEBAAAAAAAAAAAAAAADAAIEBQYBB//EAE4QAAIBAgQCBgQLBQUGBAcAAAECEQADBBIhMQVBBhMiUWFxFDKBkQcjQlJUkpOhscHSFRYXYtEzQ3KU8ERTY4Ky4YOzwuMkNISi09Tx/8QAGwEAAgMBAQEAAAAAAAAAAAAAAAECAwQFBgf/xAA7EQACAQIDBAcGBgEEAwEAAAAAAQIDEQQSITFBUWEFE1KBkaHwFCJxscHhFRYy0dLxIwZCYpKCosJy/9oADAMBAAIRAxEAPwDy12J3qBecUkbUwDMxjakMATTIj7bHlSGPusaAYGgA1pj50AhlxjzoAaDQAcMY2oGAJ76YjqMeVIAtxjG1AwFMQW0x86QCusfKgGCpiD22MbUhgnY86YHFNIA5YxtQMATTEOtseVIB91j5UDY3D3ijBh7u8cxQRauWjlSFn1GPYb5jfNbwnafKkUtDbqGTOjDcfOHf7ZiBTQDBKsGj1d+8GImO7lPjTAFhuGs7FmbQnXTvpXsBfYeyqCBoBUG7iIuJxQU95Ow7x3n+ndNNILh8HilcaTp7x/VdPMUNC2j8Th1uCG0bQBu/u9unKlewymvXHstr5Hx8x5c6loxiuWRdE2jB52/6H8qL22k1PiVpqRMeHNAx94j20hs5ZI9tAkFoGXHRPoy2OulQcltI6x42nZQObGsHSHSEMHTzPVvYvW5bycIZj1vh/QPB21A6hG8bksT5mQPYK8VW6fxU5XU2v/zZLzTfrYXKKW4lfudg/o9j7M/q86p/G8X25eK/iOw39y8H9GsfZnw/m86f43i+3LxX8QyrgO/c3B/R7H2Z/VR+N4vty8V/ELHD0Nwf0ex9mf1eVH43i+3LxX8Qy8hfuZg/o1j7M+P83lR+N4vty8V/EMq4Hf3Owf0ex9mf1UfjeL7cvFfxCxw9DMHzw1j7M/qofTWMWjnLxX8RWQh0Nwf0ex9mfD+bzo/G8X25eK/iGVcDv7nYP6PY+zP6qPxvFduXiv4jsc/cvB/RrH2Z8f5vKmumsW3ZTl4r+IrI7+5mDH+z2R/4Z8f5vKh9M4xbZy8V/ELIR6G4P6PZ+zP6qX41jLXzy8V/ELIb+5eC+jWPsz4fzedH43i+3LxX8QyrgOHQ3CfR7P2Z/VTXTWLeycvFfxCyE3QzB88NY+zP6vKk+msYnZzl4r+IWQh0LwfLDWPsz+qnHpnGPRTk+9fxCyF+52D+j2fqHx/m8qX43i+3LxX8R2OHoZgvo1j7M/qpfjeL7cvFfxFl5HR0Nwf0ex9mf1UfjeL7cvFfxHl5C/c7B/R7H2Z8P5vOj8bxfbl4r+IZRv7l4P6NY+zP6qf43i+3LxX8RZVwHHofhMpX0ezB5ZDHuz+XuoXTeL7cvFfxDIuBn+kvQK2UzYcZGX1VkkGOQnVT4SQdtK7HR3+oJuWWvquO9c+DXHZYqnQT2aM8yfDkMFy9qSTJOvv7or2CaauY3oDs3BHZ1XSVn3Eee4piLVLisojUeO+n41GwFbxSwwcvBKkbry27vKmhMJwy2wbMRBYQB3DTU/650MEXI9YDKIA0Pj5VAZmbyZruV2jWJidZ567VPcMfi2zOFQEXQTmOkbACI5aT7fGgAfFcSpcKIYro7955L4xzNCROFwQplpGdCKBCVCaACtb03oGexfBPZC4JTzZ7rHzUhR90++vD/wCo5t4hrgorxu38kaqUfdRuOsrzNi3KLrKLBlF1lFgyi6yiwZRdZRYMousosGUgcT43aw7WhdbILrMockBVKqX7TEiJiB412eiOjpYiXWp/ocdOOvlsK56aGN4P0yNrBN1j21uJaw5sq57T9dmzGCZfbltXp8V0XSrVoznG+2714aDnOMp3Wxtj8b0susl9eutobYDzbWQEF4W9LguSu6yHAbQ8qto9FUKMlKnFJrS+35sUZwTTtf8Ar4Gn4vxG4rYW3auW81+4VNwpmWBba5mVQw3yyNY1FcPCYLDzqYiVSFlF7HuWok0lrw+pleMdLbhwzEvbJuLiA9pBD2epMZmOYnlrIHrCK7NHoyjSqZqdOzWx670/kShOCknwsX/C8azYTFMrwy3cXDHWMhPiOQIGum9YsdCP4nRU1e6dvjeVn3CzJ67lb5FFw7j94W799b9u4LVjCu4IzZswMrmD9kgZgW1JI5V0MVhaVRRpVY3TvbdZpNsbnB6Wtq/WwsuAdK7t++iMEAc3wU7Oa31JaNA5f5IBzKurAiubj+hsNTwkpRjZxV7/AL/EV43suQHjXSEm69s3raZMXh7Qs7XGU9W2ec0wcx2EQDzrV0bgadGMJU46uKbl4O3rchqcV4P6kThHS9upU9ZZt5FsZbTq7Nf64n1CCX37IgNqNatxHRlGvO9SF21q9dLJet4pTi2+/gBudLLt9bas1sBzZc5WRSh65UKmLhMQSIcK0jarcP0bRw7zUo2drb+Kf0Gpwi2/j8j0Vrmpr51NXk2SUdDnWVGw8ousosGUXWUWDKLrKLBlF1lFgyjLr6HyqdNWkgynh3TPEi3xDEW2B6ssrAj5DOoJ9hP419K6Kk5YOm3ttbwdjnYhWmVWJXUEsBA7LiIPcDyAjSK6CZQC4diZfmPLmdddfOmxl2pPPbw/GPy/GoCDIgHmdzSAMxgSaQGb4pdViSus6GRuY0jx2qxDB3PiEyrrecfUXvj8KNrGlcrESNBUi1IMLJpDsK5d7qAuK3djegLhC4oGev8AwZ3P/gbXnd/6hXh/9QK+Jl/4/KRvoK8EXl7izTd6u1nWy2VzngswAZlRcpkgEbkSdqlR6FpuMVNvM1fTdv4Pza10LLrS7tf1rqGu8ZsqSC+0/JfVlGYoGC5S4G6gkj2VQugK+ezatfbvtxt9L3EpXV0vX7cwV7jSjDekhSVKoQpOX1mVNSRsCTrEGJGhpQ6Jj7U6Mm7Wunv+pJLW3O3HmAHSEZmUi2SFRpS+HWHuLagsE0aWkCNfCt66Aot/ql67vpqJ7L/S26/ELjOkVhAxDhoI07SyM6oxVisMFza5Z2rLR6Bnn/yv3eW318LgrvZ60v6uTsNjkuAlGkKSDoykECYKsARoQdudY5dF1KdeFOrsk7XQN6XIeH4rZvKikqS6ockFlzMucLnKBc0SQDBjlW2p0dicI5VMPKyS462tf4fUUop6SW/622XCYnHWVcK5UMAo1UkKHMJmcKVQE7ZiKjh6PSNSn1kJuz11e3++dhOEOHr69w7B4y1dLdWVYmC3ZIzBiQGllGdSQwzCRoajiKPSFJQlKb22Wuxv1tDJDgA4dxm3euNbAylXK25DS2QHPoUAWBGkzB2HPTieja0KUpQm3J/qu9vpviDjFWv/AF5/Q43GMKCxzrqJY5H9WSsscmiypEtpS9h6SSS6zZs1YZIv/b8v3JmJxiWozGMxMAKzEkCWhUBJgakxWClhcZi6jk3rHS7exrct+g8sUtER8PxLDsQltkOaPVU5TKlwM2XLmyycpM76Vqq4XpKMetlP9N3t1+K7u+wskOHr+weN4zas3GzL2vigSoJY9aSO1C7CNBJJ5Ca00sDPFYWDnVlru2ra19OIKCvolv8AL13EjHYy3bZTcyAEPLsfVFoBhAyknUjSR7TVWBw2IlRnGNSScG0knoJxi3e3DzO2sTaZesGUBMwllKlMolgQ4BWBrsNDWatDpCnUVFzbc+enP4cxqENtgK8Tw+sESzL2erfOxILKeryZ2kAkNBGm9avY+lLqPWbuL/vyFkhw+Xz2Dl45YMRdBkAyFcjUFgCQsBiFMKddNqxroPEvh4+v3J3tu9eu4k2MYjkBHDEojiJ9S5ORpiNYOm9UVeiq9OKlK2ry7fWgXXrltIdnpBZYE5mEO6gFHLHJuwULmiNTp2ecVsq9A1E11bvxvpr5hs2/QlXeI21QXC4yNlysJIOf1YygkzWGn0XXnVlSsk47bj0Ip4/ZkDMMuR2LGRlKNbTIbZXNmJfbfbQzW9dAz6p3fv3010tp3734bBevnv2bgycXsnN8YAVV2YMHUqLcF5DKCCAQSN4IMVRLoPErh4hdDcBxRby3CoICOyAme0AqsGggESG2NLHdHwwrhlbu9t+Vv3Gl8r/M8p6b4TrMddymGJUEd46sE6eAnWvadC05TwkEufzZycZJRqalLwzDNcBCKWQ8idPMdxj/AFM12I4dSMUqtiQvBkQ9sOp7wf8AtVvs8N9yHXN7CwxOD6q31gYlB3wdPZH+uVQng45cyYRrtuzQzCOstGpMNvMhgCpB7iCPzrDUi4uzNCd1cr+IXL1wsUts1tPXIBygA822HtpxiNtLaAsgWV6+4JdtLad5/Ic6W3RD2le1wyWY5nYyx/LyHdUi5KyBi4ZmmO4UXRSHcZctd1ArCt2u+gLBCgoGekfBjxNepNgntW2Ygd6PBn2EV5Xp/Cyc1VWxpLvV/mn4nQwkk45eBe8R4GbnXKLoW1fbO6taVytzKFLI5YZZgToTvBE6V0OmaSppVIPMlbTZ60LHQnmvFnMF0dW26kOMilmjqxnzMhU/Glj2ZJYALPLMRV349SS92Dv3ethF4ao9rJLcLnCLhmuTC21zhIlbTqyymbfKgUmfHwrCukaEcY66i7NWa5+kT6meW19bjMZwUM1zI/V27rW2e2EBGe06uGU5hlJC5SII1netNHpumo/5YNvl62kZYed9GD/Yj5VtnEN1Nsg20FsTpcW522zduAuUEBd5M1ZHpygtcju7X2bvXITw073ui0s2cr3nzE9cymI9XLbFveddp5VzqnSMJKj7r9x689mwmqEtdduwquHcBNp7LC8SLSIpi2FL5EyQzK2qH1srBj/NFb6/TlKdOUVB3atra3eRWHne7e+4/i/BTfuFzdgEWwAbeYobTZuwxcBQ3Psk+PKqsH0vSpUI05Qd1wsOVCbk3FhuD8MNhrh63MHAAUIEUQWOYqpKlzMEqFEDaqekelKeJpKnCNtb6/QlToSjK7Ym4cwYPbu5XF+7eBKBhF5VRkK5hMBdGkeVal01Rayyg7WS719Cv2afEiYbo9ltX7fXFuus9UWKARreOaM2v9rtp6vjo6nTdKUoNReju9nBr6klQqLevVv2J/GMEb3Vw4UIWJVkzqwZcuq5l7Q3BMgEnQ1mwfStOjOo5RfvSv8AZhLDyaVnusQOGcANm5aYXyRbABi2FZwEKZWZW1TWYYMZHrRtor9N0Z0pQjB3atrbzEsPO+rJfEOFm41xluFGc4cr2AwVsMzOpjMMwM6jTbeqsH0vSo0YU5Rbte/i2vmOVCTk2n6aswvFcD1xU58mUXR6isD1qhdQ+kCNiDPhvVWA6SpYVTWV2buuS7+Q6lCcrWYLCcLy4e5Ye4zi5n2GUILgjKilmyqNwCTqT5UYjpWM8RCrCOkb7d99v2HGg0nd6/sQF6NmQ3WrIKyosAW2VQVGZOszM2uaS8A/Jrf+PUL/AKHbuK/Z6lto/h3R82XtOt4t1UGBbVGfLmhDcDRkadQwbbQgaVKHTdCTUbON9Lu2nxIzw9Sz38iR0a4cbFt8wys7k5c2bJbEi1bzQJyrO2naNc3pnFwrSjCm7pat8/t9S6hCW2W318zh4VcW4btu/lfPeZc1oMAMQVLqRnBYhkUgyIjUGa2rpuhKCjOD3cNqsV+zT4ncXw1hh7Fiw0G1csEM+sLbaWYjQMeeXSdqqwnSFKeIqVavuprRfDd8R1KU1FW1et+8iXejZYu/pDC7czZyEhWLNaaMgeRbi3lK5pMntDar49OUI6KErd2wXs9TivV/3BYno6SFtiCrYg3bjrFsJbZES5aW2CxYOF79OcxJ0Q6Ww0qbne1r+7vfhx2EHSqqSXn64F4gFrrmLD4y41zaMsqikbmYyzOnlXFxeK9tlTyxd1t5vTZ8bF9Ok6ad2YF8SlzEtfBDIxYGOSuqKP8Apynz7hX0PorDPD4SEX3/ABZ5rHVesrStyt3EPo7GHvNZfl6p+ch9U/kfEGt0I290y1PeWZFpxZ0J0qTiyuLZU8XxWa31Kalj/wD0+Q3oqaRyrayymtczM/6Yqucp0RURSeYRQsnzyzXOrJXNdO9iVhJZWu3mZbK6kSe0Qe7YmY0rNKT2IsyldibzXX6xxHJV5KvIefeaaVi+EbA3tzQTBC2ZigQUWhQOwF3JpiErkUAFa4Y2pDOYbFPbcXLblXXYj8PLwqM6cakXGaumEZOLutprsF8JF5QBcsq570YrP/KQQPZXFq9BUZyupNfHXz0fibI46SWqJI+EpyQowzFiYADySTsAAup8Kr/L9PteX3Je3vsm2wVjiT2etODyGCVttcGY7mCMvZJ7j7Yo/L1PteX3I/iP/ExP8Snkg4ZgQSCC4BBGhBBXQgiIo/L9PteX3Je3/wDE5/Exvo5+uP00fl+n2vL7h7e+yL+JjfRz9oP00fl+n2vL7h7e+yd/iU8T6Ofrj9NH5fp9ry+4e3vsnP4mN9HP2g/TR+X6fa8vuHt77Iv4mN9HP1x+mj8v0+15fcPb32Tp+Epx/s5+uP00fl+n2vL7h7e+yc/iY30c/XH6aPy/T7Xl9w9vfZOj4S2P+zn64/TR+X6fa8vuHt77Ij8JbfRz9cfpo/L9PteX3D299k5/Exvo5+uP00fl+n2vL7h7e+ydX4SnP+zn64/TR+X6fa8vuHt77Jz+JjfRz9cfpo/L9PteX3D299kX8TG+jn64/TR+X6fa8vuHt77I7+JTxPox+uP00fl+n2vL7h7e+yN/iY30c/XH6aPy/T7Xl9w9vfZEPhMb6Ofrj9NH5fp9ry+4e3vskjC/CQuaLtl0U/KBDR7ImPKq6n+n0o+5JN89PO5KOOV/eVjYYLitu8ge1cVl71IPv7vbXDqYKpRnlnHx9a+rm6NSM1eLM1++V70r0X0ft58oOfTaQfV2I/Gu5Q6Do1oRnGWj5fcwVsc6V047DL8X6QYrGXfRtLas+Qqs6wYOYnXKIkgd1dOjgKGDTqbWt7+hmliJ1rLZcuV4atpzbQygUAE6zA3Pnr99ej6Kr9fhU3t1v4nHx9N0qrRDx9jMIMgpqrDdf6r+UTqJOuULfRmeMiEb7bE5m5ZZ18ddqHKy5krIgY3E5QVUyzaOw2A+Yv5n/RzTdviWRVyuwSDN2tjEx3VzMTPLsNtCnmuH4zjutYKAVtWyQi95GhYj8KhDZfiTjG20i27h23qRMdcuHbagAINMAovGkFyM+MB+Q/upizchJjAPkP7qAzch/wC0P5H91AZuQNsUPmP7qBX5DreLEgZGE8yPxoDNyPTOhOAL2nt4JrdriGYMl+5rNr5apIYIw0Og1AINOxByuepjG8RTG2rRspcwoszdviAxuBT6q59CXEZcuxmaZE8S6fsLpOPXDXMOLt5rb2nkFnUZutVWVTlIkNpow8aTRZGW4xjYwH+7f3UiWbkcTFgbo/uoFfkE9P8A+G/uoHm5DWxM7W7n1aWnEL8gtp2iRZunxyGoucVvQX5MNF36Pf8As2qPXU+0vFD14MYcNd5YbEfZN/Sjr6XbXig14MKti8NsLiPsm/pS6+l214oNeDIuIxWUlXtXFI3DLBHv2qyMoy1TQnK21ABjB8x/dUhX5BRxEfMf3Uh5uQx8cp+Q/uphm5HExqj5D+6gM3IJ+0h8x/dSDNyBtjByR/dTFfkPTHAbI/upBmtuH+lyJ6q4Rt6vOjTiPPyO4TiNyy+e0L1tvAb+Y2PtqFSnCpHLNJocakou8bom4zpLcuXVvNbZbq5e0qxLIZViJ32qGHoQoRyQem7kSq1XVd5I1vAsdhMRcfEhXs3wpZkYdkM3ZZ1Pc2bUbg6+efpKTcEo73r8/oSwMJZrPdsLNrJYZ1YMRsIIkd0mPZpVXRvSCwlXLP8AS9vLn+/2L+kMG68NP1LZ+xWXGV2EkjWCR6ynbbwPKvZVqrjRdSFnpdcH381sZ5unT/yZJaELGYFgLma4CEB0TcmYAaBpr87XQx31hljYyyKEX7zW1WS0vt/3abMt9q11NUcPa92tOGv9d5msQeQ35CivJQV2FODm7IeqhI7++uHObqNs60KappI7xMIIeWlhMBZBIgHXlVuHd424FVW6le2jIC44D+7f3VeQzchHHA/3b+6gM3IGMUPmP7qBX5BRjx/u391A83IJUSYqAFQAqAGtQItujnEnt3UZXK3LeqHvA1j2a+wmpplUlY9V6RfDIluwosW82JZRmDepbbn4nvAouRSueO8T4texVw3cRca455nkO4DYDwFRZclYjTSGczUAPtHWkwRd2bQIErlmdQRrG861nlJxRYkmVi4khZ+MDZd8qxMczl2q90ocCpTlxLi0lydfTt+VhfDvTx+8VkdBdmPiy3O+L8ipvcRxKMVZ3QiNGUAwdRoVnUEGrPZaD/2rzI9ZPiNPGMRH9q3uX+lHslHsofWz4l7Zxqi2FEDw3kHv1M+2PbWWWGU0m9HxJqdm7K6M69oF3y+rmMf685rbG6ik9pBK97EzhnArt8kW0JiSTyEd5qM6sYfqZLKaTor8HN7ExcvfE2d8zaFh4A/jVuV2u9hROrGLyrVml4z8G+Fu9jCv1d1EHrNKvsIPc0ke8VTQrKtsTXx9bQlKVNXnZrlu+x5txbgF7DOUvWyjeOx8jsatbadmWRakrxdyAbFGYllJfDXVQ8+tqOfcY/L31XNXevcY5v3nmBYq5rod9/yqdOKSJ0wSkmrLItFB8aAJnCrhDwATmBBgE6bkwOQjWqq0M0S6hPLPU3PBsC7oHBRU+czZRpp3fnXLlTza3OlntoXlvoRbxHbOJXzswfeSYPurp9H16uHVozvHhu+xzMZCFV6xs+IO/wDBrvnxtwqYkC2ATGg1LETHhW94yyWWCVtnfw4GJYe+1sqONcLwmFQpay5zuWYFz5/0AArm1asqkryZvowUFojA8TswAw2PKnHbYJbLgCxyqp5T/wDdH9BVsI2u+JXJ3sNqwiKgBUAKgBUAKgBUAKgDhFAhjA7gwRsRQJoELffTuKwQ0hgnuRTEb7hPweYhbFu/fwd2/wBcwVbKPke2rR8axgw3crQBBzbgVKxBz4FZ026F4jhlztg3LDHsXgND3Kw+S/gdDynWFsHfMipPGeyFCkd5ms8qV3qXZ9NCKMVcK5esfLGWMxjL3R3eFWuRDKWCcbxWnx76bSFMag6SumqqdO4VDTgPKAxnW3XLXXZn0BLAA6AAaQOQFGaxJQOW8JScySgTMPw8kEAkAcpPn7Kg0nrbUGlHQsLPClPVC3PaAnOAFmYgEHmZ03pOS3sUqip/rsuB6bwPBph0JvMoS2OzlQw2beYJnuE+PKtOGwcasr2zO+x7revsYcTikllbtv5guJdJlcm2CerGUkCc2saidI1Gmw2BrrVejp1aaV7Sb04Pk9+77GCGJ6ublFXVteJD4txBLaC5Ycs2caHZZBIMbyCAe7Twrk4TB1VWtiFZJ291ptvdbadGVWVSh1kFpz/b9y7s4+xjbSrfFpidGBOx5lSRKnnG3nW7FYVwm4tP6+RXh5pU1OLXP09phukXQjIWbDHrEGuU+sB+YrnyoyjsL6WPpTdnpz3GMvYODqCCPMGqrmuVOMtpHbD1NMjkS2AshFSuRscLHvpgar4M75XGEAwzW2AOk6FWIE94B9gNU4i+TQto5c3vHqXDOGtZVhbQNBJQTAi4c2/JVLEaToKpgryRZOfu2MhwrjN7EYmLlm3bcPAa1nV1AGYO0jK1o+qddztWqrQcfeKaddS901nSJ7iIFLEFxEjcaan2VRJveWQy3MY1grbPV4ZypGrtlUnxh2De8GkrJE5O7MtjcKSskQA0wfIgfeR7qE/eIte6VfEDqoJkhd/AkkVfT3lU9pEqwgKgBUAKgBUAKgBUAKgA+Fwdy5PV23fLqciloB2mBp7ahOpCGs2l8dASb2B04LiSJGGvkd4s3D/6aXXU+0vFA00dPAMV9FxH2Nz9NPrIcUIL+7V0xBTx1PZ8xE76aVV7TDmX+zT0WmvPlfUm9H+EPh79u9dRLi5W0DEMhIKhgSMouKZK5uzInuIFi6d95F4Wo1uPW+ivSbC4LDrZF3E4khic1wDMA5JMZm9VQCdzz3JAqSxdN8SPsVTl4lPxvHYO5evYm2b127ibZstaukGyq9kM5UAyQACFkiSTprB7XTtcfsVTdb15nlVjozd1BZOyY3bUxIjs6jf3Gq3i4cy1YSeuq0H4fgeIMD0e9r32n/HLUnWp9peKKsjW1G04LwFcMA920zMZ7YViLfiQV2HfGv4aKdShHVzXijLVdSWkUy04nYtXIF1QZ+XlKHKmUSPCCeROnParozpV/wBDUvg7/Iz5p0buV1b1oZu5wMBiAez8kk6g9vslUDEnsbAc1jeq5YOavwL6fSdGVlve7w47tSz4JwGyrZsVc0HyEPhOrd3fE/eJccFO/vFc+laMl7vr1u5k3iNxWu2mtqi20JlASDlVxmGu5BnYnfvIlVsE5KzWhUsXQn7stb289nwLrhuMsW85Zl6ySSoOaAZOUDYADQn+tOh1lKknVjl7PNGSvRlUqqMHfzS5XKrE3h2iqW0zcu1EDXePbAgedKri5Slfz3/3uvt5m/DYRwhao2+S2d+98bbCpbDXSZLow7pMj/CQug8NvCqYzUf0v1zNl3vRKcsFADAZYIKaEQykn5I3gkz3Gr+vlNrq3aW+70ellrq18DFOEqcpSqXcP9qS2a6+7vvx2rxJfAeMTcZLgJIPYOnqDSM0kAifHfnXLxUsRhcQq0pXi9Ja6L4K3h6ZojRpVqfV5Wt649/1Lfi3AMPigfVVwPXXfwzLJzeddKUIzSkt+xreTSnRSTWh51xvo9dsHtCV5MNv+3tqhxcdpfGcZbCmTBM5hRP+u+mtRSsjmI4dl3b7qssVZ0yLhMS9m4ty2croZU+I/I7R3Gk1dWJJ21PauhfTiziH6uCjC2hOaILf3gXU6BtvAjuqrIoMnrM11prIYkKgJ3OUAnzMa1JzFkZj+l/F7bYi0bZLlSQyhT3gHlvBPuqM4vaTjorBeJ4uyLZY5WgbwDVehPK0eY8V4ikshBJ9bSIk6gGpU4XvJkZt6JGdv5iSW3NXxa2IrlF7WSuD8JuYl2S3llUZzmYLovdPOSB7aoxWLhhoqU72bS0V9pKlSdR2RAFaSsVACoAVACoAVACoAu+jmJZEv5TEmwPezj8DWDGU4znDN/y+SLaTavYlehpzVB55R+NNZnsuDnGO1nRhk7rfvT+tPJPg/Bh10e0vEIJiMy/WQ7zO5PftttpoIXVy4PwYddHtLxO3CY7RAA01gDmYljHf491V5UyzPYH1gH94n108eWaOZ1iddCKmk1uI51xOm6CI6y3G8B08P5vAUNN7gU0t5zPv8Ympk9tOU/zeJ8PCo9XyY+t5g+qtf8L61v8ArU/e5kc64nRhrZ2VD/hymPdtSuxppmp6PcOuYxAuYKFuXEJPzQLJ9UntMc0bcu+pYOlKFSXVuyaV/O1vMoxLg8rnG7Wwmcaw9rDXBYsorvlDZ27TTqCddNvk7j8dlXEOm8qbuWYPAxrxc5xWRX02X+HldljwDE2CwW/h7KssMH7Aka7pyOm3OBHqip0qlV6SvrfX9zPi6GGpz/x2+H7cd5C6RW8ISOqQrB3GhYH+Xl/iOtXLGzgnGFm+avb4P0jL7FCXvT91eb7gHA8WLd62zJ8UkzbABmVIEzvqQde6s7jKbzTd2aE4xWWCsjS4zjdhwMlk2z3i3aM7d/l99GQWYhtjx4/Y2e8nl7PdRkHmBccxdu9bKJb6skgyAoIgzuuvKjJxDOzMQ9pgzDMJ1I5/4lH4jXwNRqQzRyyWZcH9CyNTXTRm34XxvDNbMHqzzBI28G+UfIZvAVfStK0YeBVUzuXvbfWwgY3j9gq5YHIBEtznQabkH31bKjaapNrM9bBOLpwzvcZ7GcEVl63D9nNuhOkjkDyPgaonSlTk4jhWVSKZl8agUnOpDDkeX9ahdEsr3FLiGkzSuWJWOYN3Vw1skMpkMOXtqUabnokJzUNWz1voxxUYu0e2WK5VuMoKFGfQEiTCkgw4Maa5TpVFXDypS01L6WIjNcGQeJ8DbTrcTeNsM3rOuuSNOyoOx+dqPI1KVbTRamlSp8/hs80VfELy3lJtuEthiigDUsoG4PISKjCg1rPeZauI3RMxwJrdvFIb7QqXJdsuecpn1eckR7apx0ajoSjTV21Za28+QU9TWfCE2EdLK4YS+UuFtWxlKXYMsQJDDKNOU8q4vQkMYpzdZO2zVu948OWu0jDPFPrHcwIw1z5jj2EV6R23kU3uYFlI3EVIRygBUAKgBUAKgBUAXnRm3Ivf4sP99xqyYle9D/y+RZT3l1xBAjAkwAoJOuwL92ta8LJwpXT/AN30RhxEFUruLV/dXzZMxPFkJlr+Un1QyhlAkkKGWQoHkBW54mUdLr1xaKXgYvV3G3LZbtEzsdIj7qreIqTaTe8h7NTpqUktbbym6TYaMNZPe1r77T1yor/JLv8AmdXbCJB6MXltXusCJfygjK6wATswnmIPLmadWEpxyp2HBJO5MfEBjcdsNYIu3M4GWApygZRDbcyO8nvFJU5JJXehLTgcXKG0wtrRSGEHmV11bSII9tPJLiPTgiBxkq4V8iWlGnYXedddZ99SjFohNJkzojhwWuwZGVCDHeTyNV1VsCGjNhwDHPZS6qbtcvQe45MNGtXYOUVKSbs8qtfZf3tpGvh6lVxcU3FP3kv1Zb624/MLgLgt5mgNcJJLEnKpYGQAd95IA02qMafVtynbM+G3y0LsRiVWSpYdvq1x2Lx104a2IRxAEhNyZLRzO8d3nvWiTqVElJ2itiXr5mCFOnRbcdZPa2PsWJ1NTSS0QNtu7LGzZFMRJ6nQGNCcoPewBYgeMAmO4UAMS5bDhLjBAyucxJUCFMHNkZZzFdGgRJnSCATsfgQiq2gLBJSZZSUBbNtrmmNNu6gCue0DQBUYvh+5Tsk7jkfMfnUXHW60ZOM2tHsKzEyVNtucdljzHzW/JqTalVVWoveStm/cm7yg4p6cAnD8UbSueQ3kmfLJ3xzj210K1VVKabvJ67LWt8fXwM9Ci4za0Ue/5B7963ft9pI9v4E6+w1zab6xXtrwNtal1Uvdd1xKSz0da5iLdpZIdwPEDdvuBpNW1IZ09N5qMX0ZZWt4ZktZ3DtkTMYUZiBLNBaATAAGhirZYyado7OHr+ypYZON3tK3ojwwriHtrca2HdrJI0LKmbMBO5OwnnB5VOs1KF18SmkpKdmaXpDw4FM0OCk6NHa5awSJ8RFc9y3HU2lbi14ZkdxjAuTP8UygMGEllCmMxLT2gDJ5mtsYyaTWyy8Dnydm7lDwHgwugPAAJMklZPed6moGedZ7Df4K9g8Jb1a3bb5TZ9T5k6nyAjuo2CTzbteRE/iRhASoN1hIGYJprMkZiDp5c9JrHi6taMbUIpvm7L935fE008M5L3nY8q43xW5ibpuXXLMdu4DUgAcgJqyN7amlxjHSOwr6kIVACoAVACoAVAGm6E256/8AxYX/AM1qz11s7yUNpd8ewZe7lUgEKh12jM8g+Bq+k2sPpxfyRQnBYt59mVfNlhxvo1h1svcDTdLofi1jUkG4pEwRAbl41hjWnnSUnr4HYllSbcFZLvAYPB5bWsayQAQYHISN/OurGjODWbkcPEVoVMzjwZWdK7cYTCnva1/5T1z1+uXf8zUv0xMvwnGvh2dlQMWUrqeUg8mHNRpsatdmtQauFTiji3bQJHVsGBnmpZhoWiZdtY17M7Cj3b3CxIbjzl7zdUB1y5SM3qjKUEdrUBSRBnkeVK0dOQspXYvEu9pLZXRM0GR8ogkb94+81K62jsaToBal7g/4afjVFUlH9RbX7wts8mB1t2dD83Dd3trMr9a7K7sv/o3001RlNaW2vlf1wDcTwjqVMlkYAqYjflFXdH4unWi90o7V9fgc3ERkny3AsNb1rpGYtrKUAFuvlUtBMchQA/gfF0FsdYGk/FnIwTKJzFywyuxbKiEyxIVdILUAQeK8LFxmZSQTmAnkrchPLbQ91AFjmJ9aSdNYA2gbeQ/CgDhoAh4ugCmxagjWgCFYsF8wElVgz3AmNG/I1oqYV4ek6jdntttTRCnietqqnbTiT+F4S2V1UlokErpImNK5+HqRcpSStuOhWlVqUk1K6WnBl50CvhMS+dIc2zkMHvBYa84/A1ZVehmpLUl9KLF2/fRsOc163tBKrbIgo73BuBmLZPlbQdZrpRvK7WhbWlkjtMy97E4a8DiJuXVfO2ioDPcRplP+u4X5VlsjNnbkpSAcb6RXWC5UQK/rhQcytO0/KBHyvPaqFQk7muOIi3YpOP3LeVQADcJZ3PdIAA8zv7qvw8Jwi8703GXEuM52gjPi4e8+81FttlqgkhsUiZ0CkwRaDo/fNvrOqfq8hfNHZyDQmdvZvWT26gp9XmV72tvuWdXz1IfEMZcuvmutmYKFmAOyogDQchV1GjClHLTVldvve0VSUpO8iNVxAVACoAVACoA0/QZ4N7/FhvuutWbEO2VfEnTWprf2nbt4i4WXMTaUKYmCS2vnWmhh6tehan2tfBGKtiaWHxDdTfFW372LA8WRL3XFHYEESyBhO5MExOo1roLBWiou10ZPxBNtq9nyK/EYtesYwwHiuoy6aCdNoj+lbVB5LWv6Rz51Yud81u74/PYyF0pug4TCDftWtBufim0rzEdZy7/melf6EUZNuf8A5S4Ntmuf01qVpcSq0uIx8hJy4a4OQGZzrI37Ps9o7tXaQWlxHq1owfRbsRuGfbQg6rrpPPmKVpcQtLiRksnrSeouFAR2O3I7Q3Ma6act5pyUnGyeo2nYvPg/fLduhpByDQ77zz8IqFXcW09pp8JwpsQ90rJh7kqp1Iy4eYB327juNDVVLMpyceEfqV41TywcXxvz2Fe+K6oC3bnsXARI3AnMvONyKhVw8as3nllzK1tmu5/33Gehj4fpS1T/ALSLPEAPFxFIzQSvME+AA+6n0dVnG+HqO8o70ns5v13mutC6VRKyY21iAN58Y3gb13MPRdWeXxObiq/U03Jbd3xJYxNtz8WWKkaZgAfHarMThHRSZnwONlXvGas93w89/MdasovqqB7PzrIdELQBwtQAC7eAoAhYq7oTUZSUVdk6dN1JqK3kP0ZnTMWAloWJkjvEjkdDvrWSlj5YefXSSlG/6XtOlicBBr2dK00tZJ3Xr1qXXDuHO9uF7NoTJgSdZM5dNe4TQsXXxUrxSUfXrezP1FLCyTu3JevWxHOMFLKgDQkbKNT5z6vtq+SyoSrdY9dpmcPjka6M9117QCpanMSdB2tAN4mf60Q9924lVVyj7yWw1OI6Qvhktph7CuW1gtlAX5zNlOpPtOp5GuksO2lZnLVW8ncxPSzpXiMSRns2bbJMMC7GOY1AETrt+Jqp0mnZl6aZlFZ5LlmzHQtPIctOXhVE3KMrXNNNRktgi5Myd6i5yejZNQindIbUSYqAHIdaTQ4uzPQMJ06trgjY9HXMAEVSWKMjTnLcwZ5fzCNq8zV6FqSxfXdY7PW+iae5Ll+xN04uaqX1MBdaTXpYqyIyd2MqREVACoAVACoAvei1yOt87H3Oax4r9UO/5F1LYy7xdos5cOBIAIidp8R31fhcdPDxcYpO7uY8VgIYiSk3bSxy31yiFvQIjReRIJHrbSAavl0pKTu4LzKY9FqKtGb8gbYZyf7SST8wkkn/AJtSTUl0xUS/SvMg+h4N3cmSOLdH7921bti3eU2ypB6m4fVUr3CN5muVGslK914nTlFNJXI+H6M4gLDJiHOupXEDT5IhXGxk+2rfaly8fsR6vmdXozfAPxV+TqTGJ1MzJ+M38aPao8vH7B1fMA/DCCASVZdDLXgYgggg3JB218BTWIvql68B9WwTcMYqwzmTswa7oZJBjrYYxAk/NFPr+XrwF1TC8DwDWbju1wuWAGu+niWM7Cq51MxOEMr1NDwfiT2PjlXOouXxcEn1cuEO415ePkatwzcZSkluX1KsQlK0WzVJjMJjLZ1UXCOyMozaDmB2XUaQRr5bVfKjCur+u852JUIL31ZlLiOF3LCDq2ZhIOcawdDtuBuI1GviathTnQinS1lvva7XBX0MeGrK7hXk8u6+y/dr8NxCxVrss5DCASeR0EkqBtzgaflWVdIqlVjFy99vVLVK70u9j5rU23pVk4W92ys9l38Nq5PT4bwGAxG4OfMsA599QCPuIrp160qj1aa5bBUMNCitFZ89pZJigCATqdvGN6yuSTSe81xpyknJbFt8bBjeFSIEa/eoAo+L4kPbNsC6LkySSgQpJywNH15yYOscq5tauldN7+47lGlGnFVMqtbR7Xfnu/Y3PQ3DWbmEnIjsWcNLKSAGbKpJJg5cug58+daMNGM6Kz6vn60OZipyjVbjpflYmjg9qyzuzHLAyl5IEfzHtRtpv51BYCCqOcm38d3eEsbNwUEkvhv7iqx/HCZt2ZnvgA/8q7KPE6+VaVLN7tNfsZ3F2zT+5lcTeVg06nUOH3k92up8T/2q1QitpFSe4suh3Qg4hxiGLW7KmU2l2GxE/JB98QO+oxSjJSjuJzblBxlvNxiuhAuCC6ZQFEG3PqALPrRyJ25mtMcQ4xy2TMssMpTzXaMrxX4M7Ky3WET81FG9QlXb2JItjStvZgOkfBrWHRspZmzKASe/NIgabD7qzznKTVy+nFLYZqkWioAVACoAU0AKgBUAKgBUAKgBUAW/AvVvf+D/ANZrHiv1w7/kW0tj7i16yqyYusNAXJPDMVkvWnJgK6knugjWq6qbg0uBKnZyV9h6COmFv/fr9YVyeqrcGbeoo8V4oiP0jm6HGNUIDrb010iJ5a6+2natktkd+JDqaV9qJjdL7X+/X61QjSr70yao0eK8jCcexwu4i46mQxEHvhVH5Guth4uNNJ7TJVsp2jsK/rDVxXcXWUBct+ENa6gteJYC5fOQHVpTDD7o5xz1rXg7OUk+C+pjxWZOLRmuIYpbV4i1ITQwTMHz7x3jUU5rJO8NC1JVaeWorm46HdOUByYkZwdiYJ9vJ/br5mrFXvpIx/h8KbzR1+hucTw3D4lM9p1KfKI1gRqI3BgxlP3VjrdGxqtOHuvTX9vVhSkoq7KTgHALXo925eBMu2Z2JDKLcgNJJ0gbeA0muhOKte1reu/XXUn1t5aO/H1+xjFxKs65TMKG21BdQSvmJjWJ38uVVxLvGS3Hfw+BSVSm3tTXno/qFuY6NSQB/r310JVoRjmbORTwtWpUdOCu0aXoxZw91A4PX3edoiMniU+WPHaijUhW39w8Xha2FdpLv3evMLxjoSbpVkudW/OyTKlR82fUI7vV8qz4nAppult8izD49xVqivz3+vMocPcOHZuqhWHZdtI05Mflf4RI8q5FKGIjPfFrb/Wx/FltSp12j1XkB4pxy7eaFzMQCYA2A3hRoo8d66060prXRFdPDxp6vVlfZu2nXLLW7m+eZ79PORzit1KMYx0MdaU5Ssy46M8K9LvAXWXq7eragFgNlA3jaY/OnKQJWWh6faxIEKoAUQABsAOQqAiyuX9NDUgKXit2bZnxpDPCOmN6Wj+dj7gB+dV7yyJm6ZMVACoAVACoAVACoAVACoAVACoAteCcUSyLq3LbXBcCRlYCChY89/W8xFZMVh5VXFxlZq/nb9icJ5dwT9uJ9HY+PpEfd1RqPs1Ttr/r9yXWx7Pn9jv7dT6O3+Y/9mj2ap21/wBfuHWrs+f2Ojj1v6M3+Z/9mn7NPt+X3DrV2fP7BF6QWeeFuf5of/gp+zy7Xl9xdZyH/vDY+iXf82P/ANen7O+15fcXWPghft6ydsJd/wA0Dv8A/T0nh5dry+41U5B7mMAInCOJGYH0kER59Rv/AEqVDBVK0ssZr/r9xVa6pRzOPmRP2zbifRb20/22m079VtGs1X7LV7a/6/cfXx7Pn9iS/E7EECxenQT1hjXQ/wBzOm8aTTWEr9r/ANfuL2iHBeIziHSXsLbw3WWlg5zmgtmKkAEaiCu4Mmarw+FdObnOV3yuuPPXbvHKalpbQrf2rcykOxujfLd+NEiYIFyYOpEiN63K7diDstTVYLhidSrMlt2YspCWlEEBTHZUGIcahp8q7Mej6Ck6dV2aSd9La8PhY4M+kcU0qlLVXatq3px+JFscbuYG6rWXYK4JAnUQSrKTswkSA3IjnJrlV6U8NUcL7Dr0JwxVJTtZnonA+nFrFIFu5Q3iSFnz3Q+OoPfUM0aitIjKk4fAk8Q6H4e5eR9tD2VAGcaGJjYRuI56azWX8PTk7O0fXci2ji50c2V7V4c1zFxjodhsQoNsdTcUQI/Bl/MVbVwMJRtHTzNOC6Vq4fR6p7Vv8Q2B4ThsEqtcg3NxprPeo592YnTwp0qFOiry2leKx9Wu7K9nuKLpB0tLAgHKncDv/iYat5bedQqYhydoEaeE3z8DznEcXe+7nOVVA0AbkL6xmCB4DTluTpFQtt2myMdE9ibtpYFgOkN2zmtyWtvqRsTGh7QE6f10HOWRSWwprQyy2huH3MPexKi6zWbe7vOpjWDrziJ1MkaVTip16VFujHNLcvXDu+I6UIyeppOjWJs2bWI6m4XcXYzHcqohWAk6HXnTUqkoRnJWfDgWxhFScdxrujvSS3iJWQLq+sn/AKh3r+H47ISzIw1aeSVjU274I1qxFRT8axUWSfAmmM8K45fzXPefrEn8IqveyyJXUEhUAKgBUAKgBUAKgCN6cnj7qdmQzoXpyePuoswzoXpyePuoswzoXpyePuoswzoXpyePuoswzoXpyePuoswzoXpyePuoswzoXpyePuoswzoXpyePuoswzoXpyePuoswzokYXiNsbkj2Hx7qlFLeQnJte6XuN49h7lqOtPWBQFlGC6xmmFJqWGm6M20tH4hXy1IJa3RGt4/CBcmdoiP7TERHIZMm23uqf+PgzP/l4rwJ37VwP+9u7z697f6laOtp8Zeu8z9VV4R8PsA9J4b85vfd/RVOXD8/XeXZsVxXruEcTw2IzN77v6KMuH5+u8M2K4r13AbHG1TsDE9iZkLcn5J9XIAT2V0zAGOVaZYuEnmlG7ta/j+7Ko4aaVouyKrivFkuFQuYKgyqGGpklmY+JYkwNAIGsSefWlOrNzlvOhSUKcFGJHw3FShBBaRzG9VOmW9ajb9GfhONgdXdm5b+aQY9nND5aeFTg5xKKkYPVGrxHwu4ML8X1paN3SSv8o11/xGrJzaWiKowu9XYx/F+n63JILsT3g/edz5bVilTq1HeZvpzpU1aJnb3H1YySx9lSVFrYN14shpxRVLZZIYyRHPfmDz1qzq2JV4bGr+RcYZUNo3ry3XGkEI4RVmD2wNSWgTyPfVXWwU+rur8Lq/HZ8C21Nq+zkLA9RffJatXGYgkKpZjoJPIcgadarGlHNNpLiyEere8ZxJfRmGZLtpmUMAwIJUkgGO6Qd+6lRrQrJ5GnZ204ik4x1TK4cahg4LBgZDCQQe8GrshW6ye09J6IfCFcfLbu2zcB0F1dNh8oRlJ8QR5U3PLtCNLP+ksOl3SBRZy5XBIj5Mfc1HWoHRktTyG9xJGYnXXw91PKyCkkM9OTx91FmGdC9OTx91FmGdC9OTx91FmGdC9OTx91FmGdC9OTx91FmGdC9OTx91FmGdC9OTx91FmGdE28R7aCTOWSPbQJBqBke4RQIlYewzCURmG3ZUnXzAoGMY99AA+qI7RRgumpBjXbXuMH3UCCA0DGv3bnkOdADE0JBBBBjXlHLwNAg6KSYAJJ2A1PuoGBcSDAJgSSBsO8nuoEztojlQNDyaAAORNAgqsORoGcuXFA1I99AAkdZ/DWgRIVp2M0DBXbq7EifOgGNtXVE6iRvrQIsOIYG5Yc27ylHAUlSQdGGZT2SRqDNA7gOIYJ7aWndMq3lL22lYZAYJ0JjXvigV0Bs3AfVNA0aNemDLgzhMlrKT6xGsGSdCfXmCG0iNq5MuiovFrE5nfh63W2reWXjmz7yH0Hxx9NtLaRblxyVQM+UBmB1kA8p99acdhHiaTp5rXIZk4tMt/hExVwm0721VbguC20y7C02Rg0aAByY33qjozo+WFhaUr33bu4jBqEMqMQ+KGxI8q6orlz0e40qqLROvWSvtAkfd99VVI31LqVS2hM6TcRBIAOvdNJR1JSl7pS8dwjYa6bV0oXAUyjhhDCR2hVxnuTOG8IuXMLdxSBeqssqOS2uZ8sQOY7QpAmiLNBIA5E0CDIRyoGJj30AAUiaBEkGgZFdIpiEiE0gCtb03oGBYRTEbjovxNLXDwly7ibKvjjL4e71bAGxbGZu9BEx4eFUyk81lwJqKtdlrxTCrexD3HwqXnfE27d2XY5MKtu2q3g6le0wDMbhGhGXcVDrVx/sl1TAdKb6fs42rbZkVMGqGZlUfE5T7oNShO8rClCyuRODcHsnBAvaUs1i+/WjMTnQt1Y6zOFVhl/swjTuTSlVtKwKm7XIfRLCKEW4tlMRdGKtB85I6qyAG6wAMIOae2ZAiIqU52dmKMLouOK8OwzXLzNZVrLjFXbuKLNmS+LtwhAQ2UAEKMkS01BVfHQl1dvgTOjnCLeHxt271eRFxKejHNp1bC+Gy9rVSpTUz+NJ1tBqkyPwfCWFsML1lMI16y9u8iOY6kXsOEftMYOUuM06xNN1ddNRKnpqUXTTh1m2iG3Z6l+tuKIXKGtKOycpuuzEGPjBAbNU6c8zIyhZErEdGMOlhrjm8TbtliodR1h6tbghjagCZWVzjxkEVFVbuxJ07K41uj+HtrcZVe8DYxDBmZCtlvR1e2rDL2rkvmDDLsum9HW3Dqyt6F3AWvYV4C4u2basROS8stZf62ntFWVHlVyEY3djWYviJK4lOHqvpGH6mxaKqhfqLYi4yhhEm7mDHuA8KrU7WctjJOne6QzpNhxiMNftYdLbYnPhrl9beQfGdWVuEagATExpM85pRqpO72DdPhtKDp4FGKtbZVw2HVgkQcoOaCOZ76spyzRuRlHK7GruY9mu4sdZYOB9EfqLS9XmQBEByoBnWO1M96+yvrNEPq9Rcd4iEtYk20Po6WkbCk+j9SjqFNprIC5mad1MzrRGpdpbwdO12Zr4T79y9iEZjNs2k6sjLBBVc+q6ntd+3KrKUsyFKOU02F4pcvW8E1zq3Iw17q8628vpokWtIEHL1mm3tiq5VLNrh8hqnexlelj3HwuFOLgY3PdzGFDmxpkzhABOb1Z5T41ZCalJ22CcMq1LfC8XW3b4XYfqhYuqwxOZEJdQ/ZVmIkLmifCajm/VyDJs5ltwjF3esVseEFxcZb9FlbakLmbOEK6m31cb86h1vAn1RjPhFv57OBg+qMX99+atpSu2VThaxsOjZy2cNZYZ7D4Zs2VbK2GLq5hs03Ll6dyCO+N6rlV2k1S2C4XxAnEWltPY9A9FIt2Yt5xcFppOQjOHmSW2iaHUstdoKnd6bBKx9Hey4z2fQWgqtpbDPkzAoutxrg5vm3BMail1vzH1XyIvSvjbYexjLmHyJd9IwoVsiEqDhrQYqCCAdCJ8TUqc80khThZXBdKsbODxIRAOvXA3bjLlC9YYLkrMyYGw86ITvKwOnZXPOmt6b1eVgSIpgEt2zvtSA7ctnfegAIFMAosmkFhPd7qAuJLsb0BcIbgoGBe5NArj0cTJAnaaAGuiD5Kn2CgBggGYE+XfQAQKhMlRPiB+NAzl4qeQPmJoEMtgAzlHuE0wCdUm+VfcKQaA2C8lA9goAdZIHIDyFADiiDXKs77CgYIqJnKum2g86Yiy4Zxa5ZJNtgjEROVT7iwMHXlVc6antJxm47CHeYHcBvPXWpkbgYHNQR3QKYg9vLGgA7xSGT8T0hxDqUNwkFcjNlXMyD5JfLmI8zVSowTvYm6smrFVbgGconvgTVxWGXKNQAJ3gb0hgbgBM5Rr4DXzpiCWWA0gDyFILjbkCdBJ3/70wI3VjuHuoC4S3aHcBQIY9le4H2UBY0fBOOXme3au3gtsKULkKGFsAwnWRmy7CJqidGO1IujVlsbIfSRLHW/FdWwndQN9ztUoXvqQlYqDbHID3VaV2C2VA+SPOKCSJJcCkMC1wmgQRLvfQO517sUBcELhmaBBReFA7n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Shape 4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647" y="1961897"/>
            <a:ext cx="2671702" cy="150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4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9721" y="4186698"/>
            <a:ext cx="2579629" cy="1455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4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6064" y="4186698"/>
            <a:ext cx="2577536" cy="146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4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1000" y="4186698"/>
            <a:ext cx="2590800" cy="14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4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76600" y="1981200"/>
            <a:ext cx="2670709" cy="1502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4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1000" y="1961896"/>
            <a:ext cx="2667000" cy="151272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499"/>
          <p:cNvSpPr txBox="1"/>
          <p:nvPr/>
        </p:nvSpPr>
        <p:spPr>
          <a:xfrm>
            <a:off x="381000" y="3548250"/>
            <a:ext cx="2202299" cy="37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</a:rPr>
              <a:t>First page</a:t>
            </a:r>
          </a:p>
        </p:txBody>
      </p:sp>
      <p:sp>
        <p:nvSpPr>
          <p:cNvPr id="19" name="Shape 500"/>
          <p:cNvSpPr txBox="1"/>
          <p:nvPr/>
        </p:nvSpPr>
        <p:spPr>
          <a:xfrm>
            <a:off x="3564337" y="3505200"/>
            <a:ext cx="2202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</a:rPr>
              <a:t>Main Menu</a:t>
            </a:r>
          </a:p>
        </p:txBody>
      </p:sp>
      <p:sp>
        <p:nvSpPr>
          <p:cNvPr id="20" name="Shape 501"/>
          <p:cNvSpPr txBox="1"/>
          <p:nvPr/>
        </p:nvSpPr>
        <p:spPr>
          <a:xfrm>
            <a:off x="6619975" y="3505200"/>
            <a:ext cx="2202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</a:rPr>
              <a:t>Character’s detail</a:t>
            </a:r>
          </a:p>
        </p:txBody>
      </p:sp>
      <p:sp>
        <p:nvSpPr>
          <p:cNvPr id="21" name="Shape 502"/>
          <p:cNvSpPr txBox="1"/>
          <p:nvPr/>
        </p:nvSpPr>
        <p:spPr>
          <a:xfrm>
            <a:off x="155575" y="5715000"/>
            <a:ext cx="2663825" cy="37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 dirty="0">
                <a:solidFill>
                  <a:schemeClr val="dk1"/>
                </a:solidFill>
              </a:rPr>
              <a:t>During in-game was playing</a:t>
            </a:r>
          </a:p>
        </p:txBody>
      </p:sp>
      <p:sp>
        <p:nvSpPr>
          <p:cNvPr id="22" name="Shape 503"/>
          <p:cNvSpPr txBox="1"/>
          <p:nvPr/>
        </p:nvSpPr>
        <p:spPr>
          <a:xfrm>
            <a:off x="3564350" y="5724900"/>
            <a:ext cx="2202299" cy="37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Upgrade card character   </a:t>
            </a:r>
          </a:p>
        </p:txBody>
      </p:sp>
      <p:sp>
        <p:nvSpPr>
          <p:cNvPr id="23" name="Shape 504"/>
          <p:cNvSpPr txBox="1"/>
          <p:nvPr/>
        </p:nvSpPr>
        <p:spPr>
          <a:xfrm>
            <a:off x="6619975" y="5709300"/>
            <a:ext cx="2202299" cy="37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Character card deck</a:t>
            </a:r>
          </a:p>
        </p:txBody>
      </p:sp>
    </p:spTree>
    <p:extLst>
      <p:ext uri="{BB962C8B-B14F-4D97-AF65-F5344CB8AC3E}">
        <p14:creationId xmlns:p14="http://schemas.microsoft.com/office/powerpoint/2010/main" val="352930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3) </a:t>
            </a:r>
            <a:r>
              <a:rPr lang="en-US" sz="4800" b="1" dirty="0">
                <a:solidFill>
                  <a:srgbClr val="FF0000"/>
                </a:solidFill>
              </a:rPr>
              <a:t>Top </a:t>
            </a:r>
            <a:r>
              <a:rPr lang="en-US" sz="4800" b="1" dirty="0" smtClean="0">
                <a:solidFill>
                  <a:srgbClr val="FF0000"/>
                </a:solidFill>
              </a:rPr>
              <a:t>Free Games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556808"/>
            <a:ext cx="411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iOS</a:t>
            </a:r>
            <a:endParaRPr lang="th-TH" sz="20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err="1" smtClean="0"/>
              <a:t>Nono</a:t>
            </a:r>
            <a:r>
              <a:rPr lang="en-US" sz="2000" dirty="0" smtClean="0"/>
              <a:t> Islands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000" dirty="0"/>
              <a:t>หมากฮอส ขั้นเทพ เกมกระดาน ไทย</a:t>
            </a: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Despicable Me: Minion Rush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000" dirty="0"/>
              <a:t>น้ำเต้าปูปลาเวอร์ชั่นไทย</a:t>
            </a: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LINE Bubble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2556808"/>
            <a:ext cx="411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Android</a:t>
            </a:r>
            <a:endParaRPr lang="th-TH" sz="20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LINE Bubble 2 (see </a:t>
            </a:r>
            <a:r>
              <a:rPr lang="en-US" sz="2000" dirty="0"/>
              <a:t>above)</a:t>
            </a: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LINE Rangers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LINE Let’s Get Rich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000" dirty="0" smtClean="0"/>
              <a:t>เก้าเกไทย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Despicable Me</a:t>
            </a:r>
          </a:p>
        </p:txBody>
      </p:sp>
    </p:spTree>
    <p:extLst>
      <p:ext uri="{BB962C8B-B14F-4D97-AF65-F5344CB8AC3E}">
        <p14:creationId xmlns:p14="http://schemas.microsoft.com/office/powerpoint/2010/main" val="21108756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799325"/>
              </p:ext>
            </p:extLst>
          </p:nvPr>
        </p:nvGraphicFramePr>
        <p:xfrm>
          <a:off x="381000" y="1524000"/>
          <a:ext cx="8458200" cy="2491582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Illusion Labs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anking (July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 only)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Ranking (July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143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 only)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July 8, 2015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3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Adventure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9+ (rating)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Free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a. </a:t>
            </a:r>
            <a:r>
              <a:rPr lang="en-US" altLang="en-US" sz="1800" b="1" dirty="0" err="1" smtClean="0"/>
              <a:t>Nono</a:t>
            </a:r>
            <a:r>
              <a:rPr lang="en-US" altLang="en-US" sz="1800" b="1" dirty="0" smtClean="0"/>
              <a:t> Island</a:t>
            </a:r>
          </a:p>
          <a:p>
            <a:r>
              <a:rPr lang="en-US" sz="1800" b="1" dirty="0"/>
              <a:t>Overview</a:t>
            </a:r>
          </a:p>
        </p:txBody>
      </p:sp>
      <p:pic>
        <p:nvPicPr>
          <p:cNvPr id="10242" name="Picture 2" descr="Nono Islands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572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static-s.aa-cdn.net/img/ios/988752315/10b1c76eefe006d8ad03c5fb1919fb8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145" y="4306186"/>
            <a:ext cx="1206809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static-s.aa-cdn.net/img/ios/988752315/9afc0be0146cc39f822e332b459691b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591" y="4306186"/>
            <a:ext cx="1206809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static-s.aa-cdn.net/img/ios/988752315/0f5f19b048f8298af3446ef3fb354a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306186"/>
            <a:ext cx="1206809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43237"/>
              </p:ext>
            </p:extLst>
          </p:nvPr>
        </p:nvGraphicFramePr>
        <p:xfrm>
          <a:off x="381000" y="1600200"/>
          <a:ext cx="8458200" cy="2591956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GAMEINDY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anking (July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Ranking (July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June 24, 2015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8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Classic game of Thai checker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4+ (rating) 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Thai puzzle-lovers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244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Free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/>
              <a:t>b</a:t>
            </a:r>
            <a:r>
              <a:rPr lang="en-US" altLang="en-US" sz="1800" b="1" dirty="0" smtClean="0"/>
              <a:t>. </a:t>
            </a:r>
            <a:r>
              <a:rPr lang="th-TH" sz="1800" b="1" dirty="0"/>
              <a:t>หมากฮอส ขั้นเทพ เกมกระดาน </a:t>
            </a:r>
            <a:r>
              <a:rPr lang="th-TH" sz="1800" b="1" dirty="0" smtClean="0"/>
              <a:t>ไทย</a:t>
            </a:r>
            <a:endParaRPr lang="en-US" sz="1800" b="1" dirty="0" smtClean="0"/>
          </a:p>
          <a:p>
            <a:r>
              <a:rPr lang="en-US" sz="1800" b="1" dirty="0"/>
              <a:t>Overview</a:t>
            </a:r>
          </a:p>
        </p:txBody>
      </p:sp>
      <p:pic>
        <p:nvPicPr>
          <p:cNvPr id="11266" name="Picture 2" descr="หมากฮอส ขั้นเทพ เกมกระดาน ไทย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6517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https://static-s.aa-cdn.net/img/ios/997576149/02687fcb44652ed3e7e46080f0f796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297324"/>
            <a:ext cx="3007834" cy="225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static-s.aa-cdn.net/img/ios/997576149/557c91b5ee56bac52e390ef20e2f94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97323"/>
            <a:ext cx="2977116" cy="223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84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09378"/>
              </p:ext>
            </p:extLst>
          </p:nvPr>
        </p:nvGraphicFramePr>
        <p:xfrm>
          <a:off x="381000" y="1524000"/>
          <a:ext cx="8458200" cy="2790076"/>
        </p:xfrm>
        <a:graphic>
          <a:graphicData uri="http://schemas.openxmlformats.org/drawingml/2006/table">
            <a:tbl>
              <a:tblPr/>
              <a:tblGrid>
                <a:gridCol w="2438400"/>
                <a:gridCol w="6019800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Gameloft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anking (July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Ranking (July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59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  (Android) 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June 13, 2013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80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Similar to Temple Run but playing</a:t>
                      </a:r>
                      <a:r>
                        <a:rPr lang="en-US" sz="1200" baseline="0" dirty="0" smtClean="0">
                          <a:sym typeface="Arial"/>
                        </a:rPr>
                        <a:t> using your favorite minion character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9+ (rating)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Notes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Updating in-game features during the showing of film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No Thai Facebook group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Free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 smtClean="0"/>
              <a:t>c. </a:t>
            </a:r>
            <a:r>
              <a:rPr lang="en-US" sz="1800" b="1" dirty="0"/>
              <a:t>Despicable </a:t>
            </a:r>
            <a:r>
              <a:rPr lang="en-US" sz="1800" b="1" dirty="0" smtClean="0"/>
              <a:t>Me</a:t>
            </a:r>
          </a:p>
          <a:p>
            <a:r>
              <a:rPr lang="en-US" sz="1800" b="1" dirty="0"/>
              <a:t>Overview</a:t>
            </a:r>
            <a:r>
              <a:rPr lang="en-US" altLang="en-US" sz="1800" b="1" dirty="0" smtClean="0"/>
              <a:t> </a:t>
            </a:r>
            <a:endParaRPr lang="en-US" sz="1800" b="1" dirty="0"/>
          </a:p>
        </p:txBody>
      </p:sp>
      <p:pic>
        <p:nvPicPr>
          <p:cNvPr id="12290" name="Picture 2" descr="Despicable Me: Minion Rush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00" y="4572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ttps://static-s.aa-cdn.net/img/ios/596402997/6bf914edbd305f03971bd28aa0b3e86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62474"/>
            <a:ext cx="1206809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static-s.aa-cdn.net/img/ios/596402997/a25bcaa8e7f758fbe8fdd69c848ddc7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562474"/>
            <a:ext cx="1206809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https://static-s.aa-cdn.net/img/ios/596402997/099a5576356febe2fd693f42d5ceae2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340" y="4562474"/>
            <a:ext cx="1206809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https://static-s.aa-cdn.net/img/ios/596402997/3898af4a226d833cb0c2ae6dadd6808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996" y="4562474"/>
            <a:ext cx="1206809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https://static-s.aa-cdn.net/img/ios/596402997/4eb12f9ccf8290bc6d7a638212e3676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74298"/>
            <a:ext cx="1200150" cy="213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0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264127"/>
              </p:ext>
            </p:extLst>
          </p:nvPr>
        </p:nvGraphicFramePr>
        <p:xfrm>
          <a:off x="381000" y="1623796"/>
          <a:ext cx="8458200" cy="2232502"/>
        </p:xfrm>
        <a:graphic>
          <a:graphicData uri="http://schemas.openxmlformats.org/drawingml/2006/table">
            <a:tbl>
              <a:tblPr/>
              <a:tblGrid>
                <a:gridCol w="2438400"/>
                <a:gridCol w="6019800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Quy</a:t>
                      </a:r>
                      <a:r>
                        <a:rPr lang="en-US" sz="1200" baseline="0" dirty="0" smtClean="0">
                          <a:effectLst/>
                        </a:rPr>
                        <a:t> Tang </a:t>
                      </a:r>
                      <a:r>
                        <a:rPr lang="en-US" sz="1200" baseline="0" dirty="0" err="1" smtClean="0">
                          <a:effectLst/>
                        </a:rPr>
                        <a:t>Anh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Free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R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anking (July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iOS),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available in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appannie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Gross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Ranking (July 16, 2015)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Thailand: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177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(iOS),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available in 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appannie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(Android)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June 15,</a:t>
                      </a:r>
                      <a:r>
                        <a:rPr lang="en-US" sz="1200" baseline="0" dirty="0" smtClean="0"/>
                        <a:t> 2015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20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Thai</a:t>
                      </a:r>
                      <a:r>
                        <a:rPr lang="en-US" sz="1200" baseline="0" dirty="0" smtClean="0">
                          <a:sym typeface="Arial"/>
                        </a:rPr>
                        <a:t> version of the game </a:t>
                      </a:r>
                      <a:r>
                        <a:rPr lang="th-TH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น้ำเต้าปูปลา</a:t>
                      </a:r>
                      <a:r>
                        <a:rPr lang="en-US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 on your mobile phone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1200" dirty="0" smtClean="0"/>
                        <a:t>12+ (ratings)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45720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Top Free Games</a:t>
            </a:r>
            <a:r>
              <a:rPr lang="en-US" altLang="en-US" sz="1800" b="1" dirty="0">
                <a:solidFill>
                  <a:srgbClr val="BFBFBF"/>
                </a:solidFill>
              </a:rPr>
              <a:t/>
            </a:r>
            <a:br>
              <a:rPr lang="en-US" altLang="en-US" sz="1800" b="1" dirty="0">
                <a:solidFill>
                  <a:srgbClr val="BFBFBF"/>
                </a:solidFill>
              </a:rPr>
            </a:br>
            <a:r>
              <a:rPr lang="en-US" altLang="en-US" sz="1800" b="1" dirty="0"/>
              <a:t>d</a:t>
            </a:r>
            <a:r>
              <a:rPr lang="en-US" altLang="en-US" sz="1800" b="1" dirty="0" smtClean="0"/>
              <a:t>. </a:t>
            </a:r>
            <a:r>
              <a:rPr lang="th-TH" sz="1800" b="1" dirty="0"/>
              <a:t>น้ำเต้าปูปลาเวอร์ชั่น</a:t>
            </a:r>
            <a:r>
              <a:rPr lang="th-TH" sz="1800" b="1" dirty="0" smtClean="0"/>
              <a:t>ไทย</a:t>
            </a:r>
            <a:endParaRPr lang="en-US" sz="1800" b="1" dirty="0" smtClean="0"/>
          </a:p>
          <a:p>
            <a:r>
              <a:rPr lang="en-US" sz="1800" b="1" dirty="0" smtClean="0"/>
              <a:t>Overview</a:t>
            </a:r>
            <a:endParaRPr lang="en-US" sz="1800" b="1" dirty="0"/>
          </a:p>
        </p:txBody>
      </p:sp>
      <p:pic>
        <p:nvPicPr>
          <p:cNvPr id="13314" name="Picture 2" descr="น้ำเต้าปูปลาเวอร์ชั่นไทย - iOS Store App Ranking and App Store Sta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477579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static-s.aa-cdn.net/img/ios/998441069/0531e2b5eb9db91dfcaf3f723610c6c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3" y="4114800"/>
            <a:ext cx="378822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static-s.aa-cdn.net/img/ios/998441069/d67bef8642dbe05aab61de154293bb5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171" y="4114800"/>
            <a:ext cx="3788229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89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685801"/>
            <a:ext cx="8229600" cy="990599"/>
          </a:xfrm>
        </p:spPr>
        <p:txBody>
          <a:bodyPr/>
          <a:lstStyle/>
          <a:p>
            <a:r>
              <a:rPr lang="en-US" sz="5400" b="1" dirty="0" smtClean="0"/>
              <a:t>Appendices</a:t>
            </a:r>
            <a:endParaRPr lang="en-US" sz="5400" b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99187324"/>
              </p:ext>
            </p:extLst>
          </p:nvPr>
        </p:nvGraphicFramePr>
        <p:xfrm>
          <a:off x="1524000" y="1955800"/>
          <a:ext cx="7010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6566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40100" y="404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970102"/>
              </p:ext>
            </p:extLst>
          </p:nvPr>
        </p:nvGraphicFramePr>
        <p:xfrm>
          <a:off x="2667000" y="457200"/>
          <a:ext cx="6394450" cy="6101066"/>
        </p:xfrm>
        <a:graphic>
          <a:graphicData uri="http://schemas.openxmlformats.org/drawingml/2006/table">
            <a:tbl>
              <a:tblPr/>
              <a:tblGrid>
                <a:gridCol w="1315050"/>
                <a:gridCol w="5079400"/>
              </a:tblGrid>
              <a:tr h="2944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Topic: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Study the behavior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LINE 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users in Thailand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39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Result: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•There are 24 million LINE user in Thailand and the growth rate is +20%</a:t>
                      </a:r>
                      <a:endParaRPr lang="en-US" sz="1200" b="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•Thailand ranked 2nd place in the world with most LINE users after Japan</a:t>
                      </a:r>
                      <a:endParaRPr lang="en-US" sz="1200" b="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•The average of messages sent via LINE are 10 billion times per day</a:t>
                      </a:r>
                      <a:endParaRPr lang="en-US" sz="1200" b="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•The average of sticker sent via LINE are 18 billion times per day </a:t>
                      </a:r>
                      <a:endParaRPr lang="en-US" sz="1200" b="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•The average of engagements on LINE timeline (post, like, comment) are 92 million times per day</a:t>
                      </a:r>
                      <a:endParaRPr lang="en-US" sz="1200" b="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•The average of LINE call are 12 million times per day The average of new user are 1.6 million per day</a:t>
                      </a:r>
                      <a:endParaRPr lang="en-US" sz="1200" b="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•Behavior of Thai’s user</a:t>
                      </a:r>
                      <a:endParaRPr lang="en-US" sz="1200" b="0" dirty="0">
                        <a:effectLst/>
                      </a:endParaRPr>
                    </a:p>
                    <a:p>
                      <a:pPr marL="4572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LINE application usage</a:t>
                      </a:r>
                      <a:endParaRPr lang="en-US" sz="1200" b="0" dirty="0">
                        <a:effectLst/>
                      </a:endParaRP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87% use LINE chat</a:t>
                      </a:r>
                      <a:endParaRPr lang="en-US" sz="1200" b="0" dirty="0">
                        <a:effectLst/>
                      </a:endParaRP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47% use LINE camera</a:t>
                      </a:r>
                      <a:endParaRPr lang="en-US" sz="1200" b="0" dirty="0">
                        <a:effectLst/>
                      </a:endParaRP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45% use LINE game</a:t>
                      </a:r>
                      <a:endParaRPr lang="en-US" sz="1200" b="0" dirty="0">
                        <a:effectLst/>
                      </a:endParaRPr>
                    </a:p>
                    <a:p>
                      <a:pPr marL="4572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Block the official account immediately after download their sticker</a:t>
                      </a:r>
                      <a:endParaRPr lang="en-US" sz="1200" b="0" dirty="0">
                        <a:effectLst/>
                      </a:endParaRP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 33%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67%</a:t>
                      </a:r>
                      <a:endParaRPr lang="en-US" sz="1200" b="0" dirty="0">
                        <a:effectLst/>
                      </a:endParaRPr>
                    </a:p>
                    <a:p>
                      <a:pPr marL="4572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 they use to purchase product from official account?</a:t>
                      </a:r>
                      <a:endParaRPr lang="en-US" sz="1200" b="0" dirty="0">
                        <a:effectLst/>
                      </a:endParaRP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Yes 30%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Never 70</a:t>
                      </a:r>
                      <a:endParaRPr lang="en-US" sz="1200" b="0" dirty="0">
                        <a:effectLst/>
                      </a:endParaRPr>
                    </a:p>
                    <a:p>
                      <a:pPr marL="4572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The categories of product they used to purchase</a:t>
                      </a:r>
                      <a:endParaRPr lang="en-US" sz="1200" b="0" dirty="0">
                        <a:effectLst/>
                      </a:endParaRP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Fashion (39%)</a:t>
                      </a:r>
                      <a:endParaRPr lang="en-US" sz="1200" b="0" dirty="0">
                        <a:effectLst/>
                      </a:endParaRP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Cosmetic (26%)</a:t>
                      </a:r>
                      <a:endParaRPr lang="en-US" sz="1200" b="0" dirty="0">
                        <a:effectLst/>
                      </a:endParaRP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 &amp; Digital (21%)</a:t>
                      </a:r>
                      <a:endParaRPr lang="en-US" sz="1200" b="0" dirty="0">
                        <a:effectLst/>
                      </a:endParaRP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•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Supplementary food (14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%)</a:t>
                      </a:r>
                    </a:p>
                    <a:p>
                      <a:pPr marL="9144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Research/Writer: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Edge Asia (Digital Agency)</a:t>
                      </a:r>
                      <a:endParaRPr lang="en-US" sz="1200" b="0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7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Other reference: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rgbClr val="1155CC"/>
                          </a:solidFill>
                          <a:effectLst/>
                          <a:latin typeface="Arial"/>
                          <a:hlinkClick r:id="rId2"/>
                        </a:rPr>
                        <a:t>http://blog.zocialinc.com/en/line-behavior-2014/</a:t>
                      </a:r>
                      <a:endParaRPr lang="en-US" sz="1200" b="0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06750" y="1301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0397" y="2176790"/>
            <a:ext cx="25366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 Research: </a:t>
            </a:r>
            <a:r>
              <a:rPr lang="en-US" dirty="0"/>
              <a:t>Insight Behavior </a:t>
            </a:r>
            <a:r>
              <a:rPr lang="en-US" dirty="0" smtClean="0"/>
              <a:t>of LINE </a:t>
            </a:r>
            <a:r>
              <a:rPr lang="en-US" dirty="0"/>
              <a:t>users in </a:t>
            </a:r>
            <a:r>
              <a:rPr lang="en-US" dirty="0" smtClean="0"/>
              <a:t>Thailand</a:t>
            </a:r>
          </a:p>
        </p:txBody>
      </p:sp>
      <p:pic>
        <p:nvPicPr>
          <p:cNvPr id="18436" name="Picture 4" descr="https://lh4.googleusercontent.com/pAqU9GwKCw_wLIoNWk7wo35kPnWkMFr6IzX3HE9fnpPJ776C0YgAxck3Zza0w5wmDxiEMmbCHKoWogOAenG21PUrp6GrXJFgTBYEsjZ0EqjBrtn6rQUBbR_gSkU0NKDkL8cGOLLlP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24200"/>
            <a:ext cx="22288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lh3.googleusercontent.com/8wwZlgejNv--kTQ9Hu8Pa2N9qgZgw6FC3cqydNla1hJXJWTSZ9PZobOUINMhjbiApSYVjUSeDIf87q_tcjBP_uMmIJ7oVGSbZ-5Ta7Z7SbNRHB5JHOMUm-shPlSnR1EI73sByx0fC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3347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17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340100" y="4048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541895"/>
              </p:ext>
            </p:extLst>
          </p:nvPr>
        </p:nvGraphicFramePr>
        <p:xfrm>
          <a:off x="2520950" y="2074357"/>
          <a:ext cx="6546850" cy="2954843"/>
        </p:xfrm>
        <a:graphic>
          <a:graphicData uri="http://schemas.openxmlformats.org/drawingml/2006/table">
            <a:tbl>
              <a:tblPr/>
              <a:tblGrid>
                <a:gridCol w="1346392"/>
                <a:gridCol w="5200458"/>
              </a:tblGrid>
              <a:tr h="2944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Topic: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Why is LINE popular?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4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Points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dirty="0" smtClean="0">
                          <a:effectLst/>
                        </a:rPr>
                        <a:t>Line</a:t>
                      </a:r>
                      <a:r>
                        <a:rPr lang="en-US" sz="1200" b="0" baseline="0" dirty="0" smtClean="0">
                          <a:effectLst/>
                        </a:rPr>
                        <a:t> runs very smoothly with few bugs.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baseline="0" dirty="0" smtClean="0">
                          <a:effectLst/>
                        </a:rPr>
                        <a:t>Multi-functional purposes. E.g. create a business-related group 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baseline="0" dirty="0" smtClean="0">
                          <a:effectLst/>
                        </a:rPr>
                        <a:t>Timeline Feature (similar to Facebook)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baseline="0" dirty="0" smtClean="0">
                          <a:effectLst/>
                        </a:rPr>
                        <a:t>Can be used in computer for user’s convenience.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baseline="0" dirty="0" smtClean="0">
                          <a:effectLst/>
                        </a:rPr>
                        <a:t>One of the first social applications to introduce “stickers” to express emotions and thoughts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dirty="0" smtClean="0">
                          <a:effectLst/>
                        </a:rPr>
                        <a:t>Casual</a:t>
                      </a:r>
                      <a:r>
                        <a:rPr lang="en-US" sz="1200" b="0" baseline="0" dirty="0" smtClean="0">
                          <a:effectLst/>
                        </a:rPr>
                        <a:t> games and can invite friends to play</a:t>
                      </a: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200" b="0" baseline="0" dirty="0" smtClean="0">
                          <a:effectLst/>
                        </a:rPr>
                        <a:t>Can be used to promote a marketing product, because of the massive user database.</a:t>
                      </a:r>
                      <a:endParaRPr lang="en-US" sz="1200" b="0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75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Research/Writer: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Ninetechno</a:t>
                      </a:r>
                      <a:endParaRPr lang="en-US" sz="1200" b="0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37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Reference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:</a:t>
                      </a:r>
                      <a:endParaRPr lang="en-US" sz="1200" b="1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 smtClean="0">
                          <a:solidFill>
                            <a:srgbClr val="1155CC"/>
                          </a:solidFill>
                          <a:effectLst/>
                          <a:latin typeface="+mn-lt"/>
                        </a:rPr>
                        <a:t>http://www.ninetechno.com/b/line-application/line-top.html</a:t>
                      </a:r>
                      <a:endParaRPr lang="en-US" sz="1200" b="0" dirty="0">
                        <a:effectLst/>
                      </a:endParaRPr>
                    </a:p>
                  </a:txBody>
                  <a:tcPr marL="51544" marR="51544" marT="51544" marB="5154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206750" y="13017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6747" y="3167390"/>
            <a:ext cx="23842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1. Research: Why is LINE popular?</a:t>
            </a:r>
          </a:p>
        </p:txBody>
      </p:sp>
      <p:pic>
        <p:nvPicPr>
          <p:cNvPr id="18438" name="Picture 6" descr="https://lh3.googleusercontent.com/8wwZlgejNv--kTQ9Hu8Pa2N9qgZgw6FC3cqydNla1hJXJWTSZ9PZobOUINMhjbiApSYVjUSeDIf87q_tcjBP_uMmIJ7oVGSbZ-5Ta7Z7SbNRHB5JHOMUm-shPlSnR1EI73sByx0f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212407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7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757226"/>
              </p:ext>
            </p:extLst>
          </p:nvPr>
        </p:nvGraphicFramePr>
        <p:xfrm>
          <a:off x="381000" y="1676400"/>
          <a:ext cx="8458200" cy="2028076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 smtClean="0">
                          <a:effectLst/>
                        </a:rPr>
                        <a:t>AsiaSoft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July</a:t>
                      </a:r>
                      <a:r>
                        <a:rPr lang="en-US" sz="1200" baseline="0" dirty="0" smtClean="0"/>
                        <a:t> 22, 2015</a:t>
                      </a:r>
                      <a:endParaRPr lang="en-US" sz="1200" dirty="0" smtClean="0"/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9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RPG in 2D</a:t>
                      </a:r>
                      <a:r>
                        <a:rPr lang="en-US" sz="1200" baseline="0" dirty="0" smtClean="0">
                          <a:sym typeface="Arial"/>
                        </a:rPr>
                        <a:t> gameplay</a:t>
                      </a:r>
                      <a:endParaRPr lang="en-US" sz="1200" dirty="0" smtClean="0">
                        <a:sym typeface="Arial"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Male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News</a:t>
                      </a:r>
                      <a:r>
                        <a:rPr lang="en-US" sz="1200" b="1" baseline="0" dirty="0" smtClean="0">
                          <a:effectLst/>
                        </a:rPr>
                        <a:t> + Notes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Cooperation between</a:t>
                      </a:r>
                      <a:r>
                        <a:rPr lang="en-US" sz="1200" baseline="0" dirty="0" smtClean="0">
                          <a:effectLst/>
                        </a:rPr>
                        <a:t> </a:t>
                      </a:r>
                      <a:r>
                        <a:rPr lang="en-US" sz="1200" baseline="0" dirty="0" err="1" smtClean="0">
                          <a:effectLst/>
                        </a:rPr>
                        <a:t>AsiaSoft</a:t>
                      </a:r>
                      <a:r>
                        <a:rPr lang="en-US" sz="1200" baseline="0" dirty="0" smtClean="0">
                          <a:effectLst/>
                        </a:rPr>
                        <a:t> and LINE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aseline="0" dirty="0" smtClean="0">
                          <a:effectLst/>
                        </a:rPr>
                        <a:t>FB likes: 42k on July 17, 2015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33400"/>
            <a:ext cx="6483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Case </a:t>
            </a:r>
            <a:r>
              <a:rPr lang="en-US" altLang="en-US" sz="1800" b="1" dirty="0">
                <a:solidFill>
                  <a:srgbClr val="BFBFBF"/>
                </a:solidFill>
              </a:rPr>
              <a:t>Study 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of competitor’s unlaunched </a:t>
            </a:r>
            <a:r>
              <a:rPr lang="en-US" altLang="en-US" sz="1800" b="1" dirty="0">
                <a:solidFill>
                  <a:srgbClr val="BFBFBF"/>
                </a:solidFill>
              </a:rPr>
              <a:t>g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ame</a:t>
            </a:r>
          </a:p>
          <a:p>
            <a:r>
              <a:rPr lang="en-US" altLang="en-US" sz="1800" b="1" dirty="0" smtClean="0"/>
              <a:t>LINE </a:t>
            </a:r>
            <a:r>
              <a:rPr lang="en-US" altLang="en-US" sz="1800" b="1" dirty="0" err="1" smtClean="0"/>
              <a:t>Dragonica</a:t>
            </a:r>
            <a:endParaRPr lang="en-US" altLang="en-US" sz="1800" b="1" dirty="0" smtClean="0"/>
          </a:p>
          <a:p>
            <a:r>
              <a:rPr lang="en-US" sz="1800" b="1" dirty="0" smtClean="0"/>
              <a:t>Overview</a:t>
            </a:r>
            <a:endParaRPr lang="en-US" sz="1800" b="1" dirty="0"/>
          </a:p>
        </p:txBody>
      </p:sp>
      <p:pic>
        <p:nvPicPr>
          <p:cNvPr id="1026" name="Picture 2" descr="https://scontent.fbkk1-1.fna.fbcdn.net/hphotos-xfa1/v/t1.0-9/10559912_353662114829611_7539465370828094675_n.jpg?oh=d9254f6527029e4767a72c9a900c9d67&amp;oe=562213A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42926"/>
            <a:ext cx="828674" cy="8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66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016805"/>
              </p:ext>
            </p:extLst>
          </p:nvPr>
        </p:nvGraphicFramePr>
        <p:xfrm>
          <a:off x="381000" y="1676400"/>
          <a:ext cx="8458200" cy="1845196"/>
        </p:xfrm>
        <a:graphic>
          <a:graphicData uri="http://schemas.openxmlformats.org/drawingml/2006/table">
            <a:tbl>
              <a:tblPr/>
              <a:tblGrid>
                <a:gridCol w="2238723"/>
                <a:gridCol w="6219477"/>
              </a:tblGrid>
              <a:tr h="33258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Company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NC Soft</a:t>
                      </a:r>
                      <a:r>
                        <a:rPr lang="en-US" sz="1200" baseline="0" dirty="0" smtClean="0">
                          <a:effectLst/>
                        </a:rPr>
                        <a:t> and </a:t>
                      </a:r>
                      <a:r>
                        <a:rPr lang="en-US" sz="1200" baseline="0" dirty="0" err="1" smtClean="0">
                          <a:effectLst/>
                        </a:rPr>
                        <a:t>Netmarble</a:t>
                      </a:r>
                      <a:r>
                        <a:rPr lang="en-US" sz="1200" baseline="0" dirty="0" smtClean="0">
                          <a:effectLst/>
                        </a:rPr>
                        <a:t> (game producer of LINE Let’s Get Rich)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First Version Released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200" dirty="0" smtClean="0"/>
                        <a:t>TBA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9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Brief description of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game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Arial"/>
                        </a:rPr>
                        <a:t>Similar to PC version</a:t>
                      </a: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Target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Male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News + Notes</a:t>
                      </a:r>
                      <a:endParaRPr lang="en-US" sz="1200" b="1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To</a:t>
                      </a:r>
                      <a:r>
                        <a:rPr lang="en-US" sz="1200" baseline="0" dirty="0" smtClean="0">
                          <a:effectLst/>
                        </a:rPr>
                        <a:t> be released in 2016</a:t>
                      </a:r>
                      <a:endParaRPr lang="en-US" sz="1200" dirty="0">
                        <a:effectLst/>
                      </a:endParaRPr>
                    </a:p>
                  </a:txBody>
                  <a:tcPr marL="84109" marR="84109" marT="84109" marB="84109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2368550" y="1600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533400"/>
            <a:ext cx="6483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b="1" dirty="0" smtClean="0">
                <a:solidFill>
                  <a:srgbClr val="BFBFBF"/>
                </a:solidFill>
              </a:rPr>
              <a:t>Case </a:t>
            </a:r>
            <a:r>
              <a:rPr lang="en-US" altLang="en-US" sz="1800" b="1" dirty="0">
                <a:solidFill>
                  <a:srgbClr val="BFBFBF"/>
                </a:solidFill>
              </a:rPr>
              <a:t>Study 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of competitor’s unlaunched </a:t>
            </a:r>
            <a:r>
              <a:rPr lang="en-US" altLang="en-US" sz="1800" b="1" dirty="0">
                <a:solidFill>
                  <a:srgbClr val="BFBFBF"/>
                </a:solidFill>
              </a:rPr>
              <a:t>g</a:t>
            </a:r>
            <a:r>
              <a:rPr lang="en-US" altLang="en-US" sz="1800" b="1" dirty="0" smtClean="0">
                <a:solidFill>
                  <a:srgbClr val="BFBFBF"/>
                </a:solidFill>
              </a:rPr>
              <a:t>ame</a:t>
            </a:r>
          </a:p>
          <a:p>
            <a:r>
              <a:rPr lang="en-US" altLang="en-US" sz="1800" b="1" dirty="0" smtClean="0"/>
              <a:t>Lineage II Mobile</a:t>
            </a:r>
          </a:p>
          <a:p>
            <a:r>
              <a:rPr lang="en-US" sz="1800" b="1" dirty="0" smtClean="0"/>
              <a:t>Overview</a:t>
            </a:r>
            <a:endParaRPr lang="en-US" sz="1800" b="1" dirty="0"/>
          </a:p>
        </p:txBody>
      </p:sp>
      <p:pic>
        <p:nvPicPr>
          <p:cNvPr id="2050" name="Picture 2" descr="http://www.playulti.com/data/icon/2015-07-16/1437025089248-0865_200x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33400"/>
            <a:ext cx="876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playulti.com/data/attachment/image/2015-07-16/1437024774954-03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57600"/>
            <a:ext cx="4610100" cy="26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72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lar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4739</TotalTime>
  <Words>5000</Words>
  <Application>Microsoft Office PowerPoint</Application>
  <PresentationFormat>On-screen Show (4:3)</PresentationFormat>
  <Paragraphs>886</Paragraphs>
  <Slides>100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1_Clarity</vt:lpstr>
      <vt:lpstr>Gaming Research Marketing  Deck</vt:lpstr>
      <vt:lpstr>Outline</vt:lpstr>
      <vt:lpstr>1) Major Gaming Companies</vt:lpstr>
      <vt:lpstr>A. LINE</vt:lpstr>
      <vt:lpstr> A. LINE</vt:lpstr>
      <vt:lpstr>LINE a. Brief Introduction</vt:lpstr>
      <vt:lpstr>LINE b. Case Study of Successful Games</vt:lpstr>
      <vt:lpstr>LINE - Case Study of Successful Games 1. LINE Let’s Get Rich เกมเศรษฐี Introduction</vt:lpstr>
      <vt:lpstr>LINE - Case Study of Successful Games 1. LINE Let’s Get Rich เกมเศรษฐี Game’s Screenshot</vt:lpstr>
      <vt:lpstr>LINE - Case Study of Successful Games 1. LINE Let’s Get Rich เกมเศรษฐี Marketing Initiative – Viral Clips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 c. Case Study of Unsuccessful Games</vt:lpstr>
      <vt:lpstr>PowerPoint Presentation</vt:lpstr>
      <vt:lpstr>PowerPoint Presentation</vt:lpstr>
      <vt:lpstr>LINE d. Conclusion</vt:lpstr>
      <vt:lpstr>B. AsiaSoft</vt:lpstr>
      <vt:lpstr>Major Gaming Companies B. AsiaSoft Corporation</vt:lpstr>
      <vt:lpstr>AsiaSoft Cooperation a. Brief Introduction</vt:lpstr>
      <vt:lpstr>AsiaSoft Cooperation b. Case Study of Successful Games</vt:lpstr>
      <vt:lpstr>AsiaSoft - Case Study of Successful Games  1. Ragnarok Mobile สงครามฮีโร่  Introduction</vt:lpstr>
      <vt:lpstr>AsiaSoft - Case Study of Successful Games  1. Ragnarok Mobile สงครามฮีโร่  Marketing Initiatives - Partnership</vt:lpstr>
      <vt:lpstr>PowerPoint Presentation</vt:lpstr>
      <vt:lpstr>AsiaSoft - Case Study of Successful Games  2. Heart Castle Introduction</vt:lpstr>
      <vt:lpstr>AsiaSoft - Case Study of Successful Games  2. Heart Castle Marketing Initiatives – FB + Events</vt:lpstr>
      <vt:lpstr>PowerPoint Presentation</vt:lpstr>
      <vt:lpstr>PowerPoint Presentation</vt:lpstr>
      <vt:lpstr>AsiaSoft Cooperation c. Case Study of Unsuccessful Games</vt:lpstr>
      <vt:lpstr>AsiaSoft - Case Study of Unsuccessful Games  1. Advance Dino Overview</vt:lpstr>
      <vt:lpstr>AsiaSoft - Case Study of Unsuccessful Games  1. Advance Dino Marketing Initiatives - Refill</vt:lpstr>
      <vt:lpstr>AsiaSoft - Case Study of Successful Games  2. FC Manager Overview</vt:lpstr>
      <vt:lpstr>AsiaSoft - Case Study of Successful Games  2. FC Manager Marketing Initiatives - FB</vt:lpstr>
      <vt:lpstr> AsiaSoft Cooperation d. Marketing strategies </vt:lpstr>
      <vt:lpstr>C. SiamGame</vt:lpstr>
      <vt:lpstr> C. SiamGame</vt:lpstr>
      <vt:lpstr>SiamGame a. Brief Introduction</vt:lpstr>
      <vt:lpstr>SiamGame b. Case Study of Successful Games</vt:lpstr>
      <vt:lpstr>PowerPoint Presentation</vt:lpstr>
      <vt:lpstr>PowerPoint Presentation</vt:lpstr>
      <vt:lpstr>SiamGame - Case Study of Successful Games  2. LINE I am Wukong Introduction</vt:lpstr>
      <vt:lpstr>PowerPoint Presentation</vt:lpstr>
      <vt:lpstr>PowerPoint Presentation</vt:lpstr>
      <vt:lpstr>SiamGame - Case Study of Successful Games  3. Super Samkok Introduction</vt:lpstr>
      <vt:lpstr>PowerPoint Presentation</vt:lpstr>
      <vt:lpstr>PowerPoint Presentation</vt:lpstr>
      <vt:lpstr>SiamGame c. Case Study of Unsuccessful Games</vt:lpstr>
      <vt:lpstr>SiamGame - Case Study of Unsuccessful Games  1. Little General Overview</vt:lpstr>
      <vt:lpstr> SiamGame d. Conclusion</vt:lpstr>
      <vt:lpstr>2) Top Grossing Games</vt:lpstr>
      <vt:lpstr>2) Top Grossing Games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3) Top Free Games</vt:lpstr>
      <vt:lpstr>3) Top Free Games</vt:lpstr>
      <vt:lpstr>PowerPoint Presentation</vt:lpstr>
      <vt:lpstr>PowerPoint Presentation</vt:lpstr>
      <vt:lpstr>PowerPoint Presentation</vt:lpstr>
      <vt:lpstr>PowerPoint Presentation</vt:lpstr>
      <vt:lpstr>Appendices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Shot Product Brief &amp; Marketing Plan</dc:title>
  <dc:creator>GarenaLaptop</dc:creator>
  <cp:lastModifiedBy>GarenaLaptop</cp:lastModifiedBy>
  <cp:revision>928</cp:revision>
  <dcterms:modified xsi:type="dcterms:W3CDTF">2015-07-24T07:59:52Z</dcterms:modified>
</cp:coreProperties>
</file>